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7" r:id="rId2"/>
    <p:sldId id="257" r:id="rId3"/>
    <p:sldId id="311" r:id="rId4"/>
    <p:sldId id="263" r:id="rId5"/>
    <p:sldId id="298" r:id="rId6"/>
    <p:sldId id="286" r:id="rId7"/>
    <p:sldId id="287" r:id="rId8"/>
    <p:sldId id="264" r:id="rId9"/>
    <p:sldId id="289" r:id="rId10"/>
    <p:sldId id="290" r:id="rId11"/>
    <p:sldId id="319" r:id="rId12"/>
    <p:sldId id="320" r:id="rId13"/>
    <p:sldId id="321" r:id="rId14"/>
    <p:sldId id="322" r:id="rId15"/>
    <p:sldId id="323" r:id="rId16"/>
    <p:sldId id="293" r:id="rId17"/>
    <p:sldId id="294" r:id="rId18"/>
    <p:sldId id="295" r:id="rId19"/>
    <p:sldId id="324" r:id="rId20"/>
    <p:sldId id="326" r:id="rId21"/>
    <p:sldId id="288" r:id="rId22"/>
    <p:sldId id="262" r:id="rId23"/>
    <p:sldId id="265" r:id="rId24"/>
    <p:sldId id="310" r:id="rId25"/>
    <p:sldId id="269" r:id="rId26"/>
    <p:sldId id="267" r:id="rId27"/>
    <p:sldId id="268" r:id="rId28"/>
    <p:sldId id="275" r:id="rId29"/>
    <p:sldId id="304" r:id="rId30"/>
    <p:sldId id="309" r:id="rId31"/>
    <p:sldId id="306" r:id="rId32"/>
    <p:sldId id="302" r:id="rId33"/>
    <p:sldId id="276" r:id="rId34"/>
    <p:sldId id="301" r:id="rId35"/>
    <p:sldId id="303" r:id="rId36"/>
    <p:sldId id="308" r:id="rId37"/>
    <p:sldId id="30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lder, Mateusz Mic" initials="KMM" lastIdx="1" clrIdx="0">
    <p:extLst>
      <p:ext uri="{19B8F6BF-5375-455C-9EA6-DF929625EA0E}">
        <p15:presenceInfo xmlns:p15="http://schemas.microsoft.com/office/powerpoint/2012/main" userId="S-1-5-21-1957994488-842925246-40105171-20153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8B870-F18A-4429-9270-D023A9AEF886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12453-F491-4029-BD9E-BE217EF54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cf-platform-eng/chain/blob/master/src/main/java/io/pivotal/cf/chain/Hasher.java" TargetMode="External"/><Relationship Id="rId3" Type="http://schemas.openxmlformats.org/officeDocument/2006/relationships/hyperlink" Target="https://github.com/cf-platform-eng/chain" TargetMode="External"/><Relationship Id="rId7" Type="http://schemas.openxmlformats.org/officeDocument/2006/relationships/hyperlink" Target="https://en.wikipedia.org/wiki/SHA-2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Cryptographic_hash_function" TargetMode="External"/><Relationship Id="rId5" Type="http://schemas.openxmlformats.org/officeDocument/2006/relationships/hyperlink" Target="http://cloudfoundry.org/" TargetMode="External"/><Relationship Id="rId4" Type="http://schemas.openxmlformats.org/officeDocument/2006/relationships/hyperlink" Target="https://github.com/cf-platform-eng/chain/blob/master/README.md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Decentralized (distributed ledger), replicated state and content across all nodes. Smart contracts for trusted processes. (Consensus, provenance, immutability and finality) As is (every entity maintains its own ledger)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Uses Cryptographic tokens and addresses(secure unique voucher system), Peer-to-peer networking, Consensus formation algorithm, Turning complete VM(Ethereum can run any programs from within)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2453-F491-4029-BD9E-BE217EF5490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562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2453-F491-4029-BD9E-BE217EF5490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395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2453-F491-4029-BD9E-BE217EF5490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481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2453-F491-4029-BD9E-BE217EF5490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07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2453-F491-4029-BD9E-BE217EF5490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778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blockchain consists of blocks that hold timestamped batches of valid transactions. Each block includes the hash of the prior block in the blockchain, linking the two. The linked blocks form a chain, with only one (successor) block allowed to link to one other (predecessor) block, thus giving the database type its name.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help illustrate this in a concrete manner, we’ve created a simplified 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demo blockchain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Instructions on how to build and run the chain are in the 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readme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 demo can be run directly from a command line or pushed to 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Cloud Foundry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rest of this blog will make use of the demo to highlight various Blockchain characteristics.</a:t>
            </a:r>
          </a:p>
          <a:p>
            <a:endParaRPr lang="en-US"/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usual technical approach to this would be to create a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datastore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create credentials for users, have the users load information into the system securely, and then protect the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datastore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passwords, encryption, firewalls, and restrictive interfaces.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But, what about the requirement for independent verification? At any time, anyone should be able to verify the integrity of an entry (or the whole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datastore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using “external methods.” This is where the proverbial paradigm shifts: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can’t trust the system to verify itself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can’t rely upon the assurances of system creators or operators to determine data validity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don’t want to rely upon some third party to certify that the data is correct and the system is secure</a:t>
            </a:r>
          </a:p>
          <a:p>
            <a:endParaRPr lang="en-US"/>
          </a:p>
          <a:p>
            <a:endParaRPr lang="en-US"/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common way to ensure that some piece of data has not been tampered with is via the use of 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one-way hashes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Hashing is a method for creating a mathematical fingerprint of something, and a one-way hash is designed so that it is infeasible to recreate the original data from its hash. Ideally, there should also be a very high unlikelihood of clashes—where two different inputs result in the same hash.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commonly used hashing function, 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SHA-256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is useful for this purpose, and our demo includes the </a:t>
            </a:r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Hasher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provides SHA-256 hashes. To illustrate, we can use Hasher to hash the string “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helloWorld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”: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64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Agreements between parties</a:t>
            </a:r>
            <a:r>
              <a:rPr lang="en-IE" baseline="0"/>
              <a:t> posted to the </a:t>
            </a:r>
            <a:r>
              <a:rPr lang="en-IE" baseline="0" err="1"/>
              <a:t>blockchain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2453-F491-4029-BD9E-BE217EF5490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166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2453-F491-4029-BD9E-BE217EF5490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564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2453-F491-4029-BD9E-BE217EF5490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668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2453-F491-4029-BD9E-BE217EF5490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899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2453-F491-4029-BD9E-BE217EF5490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855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Decentralized (distributed ledger), replicated state and content across all nodes. Smart contracts for trusted processes. (Consensus, provenance, immutability and finality) As is (every entity maintains its own ledger)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Uses Cryptographic tokens and addresses(secure unique voucher system), Peer-to-peer networking, Consensus formation algorithm, Turning complete VM(Ethereum can run any programs from within)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2453-F491-4029-BD9E-BE217EF5490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689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2453-F491-4029-BD9E-BE217EF5490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609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2453-F491-4029-BD9E-BE217EF54902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12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Decentralized (distributed ledger), replicated state and content across all nodes. Smart contracts for trusted processes. (Consensus, provenance, immutability and finality) As is (every entity maintains its own ledger)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Uses Cryptographic tokens and addresses(secure unique voucher system), Peer-to-peer networking, Consensus formation algorithm, Turning complete VM(Ethereum can run any programs from within)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2453-F491-4029-BD9E-BE217EF5490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98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Decentralized (distributed ledger), replicated state and content across all nodes. Smart contracts for trusted processes. (Consensus, provenance, immutability and finality) As is (every entity maintains its own ledger)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Uses Cryptographic tokens and addresses(secure unique voucher system), Peer-to-peer networking, Consensus formation algorithm, Turning complete VM(Ethereum can run any programs from within)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2453-F491-4029-BD9E-BE217EF5490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964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Decentralized (distributed ledger), replicated state and content across all nodes. Smart contracts for trusted processes. (Consensus, provenance, immutability and finality) As is (every entity maintains its own ledger)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Uses Cryptographic tokens and addresses(secure unique voucher system), Peer-to-peer networking, Consensus formation algorithm, Turning complete VM(Ethereum can run any programs from within)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2453-F491-4029-BD9E-BE217EF5490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29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2453-F491-4029-BD9E-BE217EF5490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029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2453-F491-4029-BD9E-BE217EF5490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867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2453-F491-4029-BD9E-BE217EF5490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172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2453-F491-4029-BD9E-BE217EF5490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69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19B0-AB52-443E-90EE-511DBE9CAC98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4A5D-FC74-4563-A6C3-E761DFBFE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70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19B0-AB52-443E-90EE-511DBE9CAC98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4A5D-FC74-4563-A6C3-E761DFBFE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95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19B0-AB52-443E-90EE-511DBE9CAC98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4A5D-FC74-4563-A6C3-E761DFBFE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194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0_Title Slide with Dark Picture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nergyRack_WithPan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23" y="456997"/>
            <a:ext cx="3035808" cy="1225296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/>
              <a:t>Title slide with picture</a:t>
            </a:r>
            <a:endParaRPr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  <a:endParaRPr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2674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late Quote"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381000"/>
            <a:ext cx="9456737" cy="2286000"/>
          </a:xfrm>
        </p:spPr>
        <p:txBody>
          <a:bodyPr>
            <a:noAutofit/>
          </a:bodyPr>
          <a:lstStyle>
            <a:lvl1pPr marL="329184" indent="-384048">
              <a:lnSpc>
                <a:spcPct val="80000"/>
              </a:lnSpc>
              <a:defRPr sz="6000"/>
            </a:lvl1pPr>
          </a:lstStyle>
          <a:p>
            <a:r>
              <a:t>“Click to add quote here. Type quotation marks before and after text.”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8052" y="2819400"/>
            <a:ext cx="9031897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t>Click to add quoted person’s name, title, company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8014" y="6248401"/>
            <a:ext cx="969471" cy="390524"/>
            <a:chOff x="3578225" y="1146175"/>
            <a:chExt cx="5038725" cy="2111375"/>
          </a:xfrm>
          <a:solidFill>
            <a:schemeClr val="tx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80A3-67D3-4334-BBBD-2586A0E23186}" type="datetime4">
              <a:rPr lang="en-US" smtClean="0"/>
              <a:t>May 24, 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107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19B0-AB52-443E-90EE-511DBE9CAC98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4A5D-FC74-4563-A6C3-E761DFBFE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16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19B0-AB52-443E-90EE-511DBE9CAC98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4A5D-FC74-4563-A6C3-E761DFBFE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98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19B0-AB52-443E-90EE-511DBE9CAC98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4A5D-FC74-4563-A6C3-E761DFBFE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99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19B0-AB52-443E-90EE-511DBE9CAC98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4A5D-FC74-4563-A6C3-E761DFBFE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48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19B0-AB52-443E-90EE-511DBE9CAC98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4A5D-FC74-4563-A6C3-E761DFBFE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09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19B0-AB52-443E-90EE-511DBE9CAC98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4A5D-FC74-4563-A6C3-E761DFBFE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92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19B0-AB52-443E-90EE-511DBE9CAC98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4A5D-FC74-4563-A6C3-E761DFBFE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879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19B0-AB52-443E-90EE-511DBE9CAC98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4A5D-FC74-4563-A6C3-E761DFBFE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219B0-AB52-443E-90EE-511DBE9CAC98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24A5D-FC74-4563-A6C3-E761DFBFE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49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20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2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4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4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arity.io/" TargetMode="External"/><Relationship Id="rId7" Type="http://schemas.openxmlformats.org/officeDocument/2006/relationships/hyperlink" Target="https://etherscan.io/" TargetMode="External"/><Relationship Id="rId2" Type="http://schemas.openxmlformats.org/officeDocument/2006/relationships/hyperlink" Target="https://www.ethereum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thstats.net/" TargetMode="External"/><Relationship Id="rId5" Type="http://schemas.openxmlformats.org/officeDocument/2006/relationships/hyperlink" Target="https://blockexplorer.com/" TargetMode="External"/><Relationship Id="rId4" Type="http://schemas.openxmlformats.org/officeDocument/2006/relationships/hyperlink" Target="https://bitcoin.org/en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5463" y="914399"/>
            <a:ext cx="11361737" cy="2665927"/>
          </a:xfrm>
        </p:spPr>
        <p:txBody>
          <a:bodyPr/>
          <a:lstStyle/>
          <a:p>
            <a:r>
              <a:rPr lang="en-US" sz="5400" b="1"/>
              <a:t>“The blockchain is the most important technology since the internet itself.”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42441" y="4319797"/>
            <a:ext cx="10473258" cy="1371600"/>
          </a:xfrm>
        </p:spPr>
        <p:txBody>
          <a:bodyPr/>
          <a:lstStyle/>
          <a:p>
            <a:pPr algn="r"/>
            <a:r>
              <a:rPr lang="en-US"/>
              <a:t>Mark Andreessen:  Cofounder of Netscape; board of directors of: Facebook, eBay, and HPE; World Wide Web Hall of Fame member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000" y="6430868"/>
            <a:ext cx="533399" cy="232147"/>
          </a:xfrm>
        </p:spPr>
        <p:txBody>
          <a:bodyPr/>
          <a:lstStyle/>
          <a:p>
            <a:fld id="{B016F8AB-BCEA-4347-8BA6-BE776009BC8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83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3" y="381000"/>
            <a:ext cx="11583987" cy="2286000"/>
          </a:xfrm>
        </p:spPr>
        <p:txBody>
          <a:bodyPr/>
          <a:lstStyle/>
          <a:p>
            <a:pPr algn="ctr"/>
            <a:r>
              <a:rPr lang="en-IE"/>
              <a:t>Bitcoin Miners</a:t>
            </a:r>
            <a:br>
              <a:rPr lang="en-IE"/>
            </a:br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2"/>
          <a:stretch/>
        </p:blipFill>
        <p:spPr>
          <a:xfrm>
            <a:off x="5798489" y="2305317"/>
            <a:ext cx="5451515" cy="3905341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/>
          <a:stretch/>
        </p:blipFill>
        <p:spPr>
          <a:xfrm>
            <a:off x="1387368" y="1952350"/>
            <a:ext cx="5667120" cy="3190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45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35323" y="4165673"/>
            <a:ext cx="11583987" cy="2286000"/>
          </a:xfrm>
        </p:spPr>
        <p:txBody>
          <a:bodyPr/>
          <a:lstStyle/>
          <a:p>
            <a:pPr algn="ctr"/>
            <a:br>
              <a:rPr lang="en-IE"/>
            </a:br>
            <a:endParaRPr lang="en-GB"/>
          </a:p>
        </p:txBody>
      </p:sp>
      <p:pic>
        <p:nvPicPr>
          <p:cNvPr id="12" name="Picture 4" descr="Image result for peer to pe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64" y="1327352"/>
            <a:ext cx="3391423" cy="35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81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35323" y="4165673"/>
            <a:ext cx="11583987" cy="2286000"/>
          </a:xfrm>
        </p:spPr>
        <p:txBody>
          <a:bodyPr/>
          <a:lstStyle/>
          <a:p>
            <a:pPr algn="ctr"/>
            <a:br>
              <a:rPr lang="en-IE"/>
            </a:br>
            <a:endParaRPr lang="en-GB"/>
          </a:p>
        </p:txBody>
      </p:sp>
      <p:pic>
        <p:nvPicPr>
          <p:cNvPr id="12" name="Picture 4" descr="Image result for peer to pe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64" y="1327352"/>
            <a:ext cx="3391423" cy="35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30" y="1866900"/>
            <a:ext cx="2170806" cy="2169236"/>
          </a:xfrm>
          <a:prstGeom prst="rect">
            <a:avLst/>
          </a:prstGeom>
          <a:solidFill>
            <a:srgbClr val="425563"/>
          </a:solidFill>
        </p:spPr>
      </p:pic>
      <p:sp>
        <p:nvSpPr>
          <p:cNvPr id="13" name="TextShape 3"/>
          <p:cNvSpPr txBox="1"/>
          <p:nvPr/>
        </p:nvSpPr>
        <p:spPr>
          <a:xfrm>
            <a:off x="3953189" y="2695575"/>
            <a:ext cx="534351" cy="771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501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35323" y="4165673"/>
            <a:ext cx="11583987" cy="2286000"/>
          </a:xfrm>
        </p:spPr>
        <p:txBody>
          <a:bodyPr/>
          <a:lstStyle/>
          <a:p>
            <a:pPr algn="ctr"/>
            <a:br>
              <a:rPr lang="en-IE"/>
            </a:br>
            <a:endParaRPr lang="en-GB"/>
          </a:p>
        </p:txBody>
      </p:sp>
      <p:pic>
        <p:nvPicPr>
          <p:cNvPr id="12" name="Picture 4" descr="Image result for peer to pe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64" y="1327352"/>
            <a:ext cx="3391423" cy="35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3140" y="1866900"/>
            <a:ext cx="1905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30" y="1866900"/>
            <a:ext cx="2170806" cy="2169236"/>
          </a:xfrm>
          <a:prstGeom prst="rect">
            <a:avLst/>
          </a:prstGeom>
          <a:solidFill>
            <a:srgbClr val="425563"/>
          </a:solidFill>
        </p:spPr>
      </p:pic>
      <p:sp>
        <p:nvSpPr>
          <p:cNvPr id="9" name="TextShape 3"/>
          <p:cNvSpPr txBox="1"/>
          <p:nvPr/>
        </p:nvSpPr>
        <p:spPr>
          <a:xfrm>
            <a:off x="7258626" y="2533650"/>
            <a:ext cx="534351" cy="771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TextShape 3"/>
          <p:cNvSpPr txBox="1"/>
          <p:nvPr/>
        </p:nvSpPr>
        <p:spPr>
          <a:xfrm>
            <a:off x="3953189" y="2695575"/>
            <a:ext cx="534351" cy="771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338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3213" y="381000"/>
            <a:ext cx="11558229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29184" indent="-384048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8930" indent="-383540" algn="ctr"/>
            <a:r>
              <a:rPr lang="en-IE"/>
              <a:t>First Generation Blockchains</a:t>
            </a:r>
            <a:br>
              <a:rPr>
                <a:latin typeface="+mj-ea"/>
                <a:cs typeface="+mj-ea"/>
              </a:rPr>
            </a:b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35323" y="4165673"/>
            <a:ext cx="11583987" cy="2286000"/>
          </a:xfrm>
        </p:spPr>
        <p:txBody>
          <a:bodyPr/>
          <a:lstStyle/>
          <a:p>
            <a:pPr algn="ctr"/>
            <a:br>
              <a:rPr lang="en-IE"/>
            </a:br>
            <a:endParaRPr lang="en-GB"/>
          </a:p>
        </p:txBody>
      </p:sp>
      <p:pic>
        <p:nvPicPr>
          <p:cNvPr id="12" name="Picture 4" descr="Image result for peer to pe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64" y="1327352"/>
            <a:ext cx="3391423" cy="35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3140" y="1866900"/>
            <a:ext cx="1905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30" y="1866900"/>
            <a:ext cx="2170806" cy="2169236"/>
          </a:xfrm>
          <a:prstGeom prst="rect">
            <a:avLst/>
          </a:prstGeom>
          <a:solidFill>
            <a:srgbClr val="425563"/>
          </a:solidFill>
        </p:spPr>
      </p:pic>
      <p:sp>
        <p:nvSpPr>
          <p:cNvPr id="9" name="TextShape 3"/>
          <p:cNvSpPr txBox="1"/>
          <p:nvPr/>
        </p:nvSpPr>
        <p:spPr>
          <a:xfrm>
            <a:off x="7258626" y="2533650"/>
            <a:ext cx="534351" cy="771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TextShape 3"/>
          <p:cNvSpPr txBox="1"/>
          <p:nvPr/>
        </p:nvSpPr>
        <p:spPr>
          <a:xfrm>
            <a:off x="3953189" y="2695575"/>
            <a:ext cx="534351" cy="771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TextBox 2"/>
          <p:cNvSpPr txBox="1"/>
          <p:nvPr>
            <p:extLst>
              <p:ext uri="{D42A27DB-BD31-4B8C-83A1-F6EECF244321}">
                <p14:modId xmlns:p14="http://schemas.microsoft.com/office/powerpoint/2010/main" val="4080031370"/>
              </p:ext>
            </p:extLst>
          </p:nvPr>
        </p:nvSpPr>
        <p:spPr>
          <a:xfrm>
            <a:off x="2543377" y="4830700"/>
            <a:ext cx="8003479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Specific use-cases: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Cryptocurrency (Bitcoin)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Decentralized DNS (</a:t>
            </a:r>
            <a:r>
              <a:rPr lang="en-US" sz="2400" err="1"/>
              <a:t>NameCoin</a:t>
            </a:r>
            <a:r>
              <a:rPr lang="en-US" sz="240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Public irreversible database (</a:t>
            </a:r>
            <a:r>
              <a:rPr lang="en-US" sz="2400" err="1"/>
              <a:t>ColoredCoin</a:t>
            </a:r>
            <a:r>
              <a:rPr lang="en-US" sz="24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739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35323" y="4165673"/>
            <a:ext cx="11583987" cy="2286000"/>
          </a:xfrm>
        </p:spPr>
        <p:txBody>
          <a:bodyPr/>
          <a:lstStyle/>
          <a:p>
            <a:pPr algn="ctr"/>
            <a:br>
              <a:rPr lang="en-IE"/>
            </a:br>
            <a:endParaRPr lang="en-GB"/>
          </a:p>
        </p:txBody>
      </p:sp>
      <p:pic>
        <p:nvPicPr>
          <p:cNvPr id="12" name="Picture 4" descr="Image result for peer to pe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64" y="1327352"/>
            <a:ext cx="3391423" cy="35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3140" y="1866900"/>
            <a:ext cx="1905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30" y="1866900"/>
            <a:ext cx="2170806" cy="2169236"/>
          </a:xfrm>
          <a:prstGeom prst="rect">
            <a:avLst/>
          </a:prstGeom>
          <a:solidFill>
            <a:srgbClr val="425563"/>
          </a:solidFill>
        </p:spPr>
      </p:pic>
      <p:sp>
        <p:nvSpPr>
          <p:cNvPr id="9" name="TextShape 3"/>
          <p:cNvSpPr txBox="1"/>
          <p:nvPr/>
        </p:nvSpPr>
        <p:spPr>
          <a:xfrm>
            <a:off x="7258626" y="2533650"/>
            <a:ext cx="534351" cy="771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TextShape 3"/>
          <p:cNvSpPr txBox="1"/>
          <p:nvPr/>
        </p:nvSpPr>
        <p:spPr>
          <a:xfrm>
            <a:off x="3953189" y="2695575"/>
            <a:ext cx="534351" cy="771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Picture 5"/>
          <p:cNvPicPr/>
          <p:nvPr/>
        </p:nvPicPr>
        <p:blipFill>
          <a:blip r:embed="rId6"/>
          <a:stretch/>
        </p:blipFill>
        <p:spPr>
          <a:xfrm>
            <a:off x="4161705" y="4676775"/>
            <a:ext cx="3322251" cy="1971922"/>
          </a:xfrm>
          <a:prstGeom prst="rect">
            <a:avLst/>
          </a:prstGeom>
          <a:ln>
            <a:noFill/>
          </a:ln>
        </p:spPr>
      </p:pic>
      <p:sp>
        <p:nvSpPr>
          <p:cNvPr id="14" name="TextShape 3"/>
          <p:cNvSpPr txBox="1"/>
          <p:nvPr/>
        </p:nvSpPr>
        <p:spPr>
          <a:xfrm>
            <a:off x="5639248" y="3874959"/>
            <a:ext cx="534351" cy="771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Title 1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1612741054"/>
              </p:ext>
            </p:extLst>
          </p:nvPr>
        </p:nvSpPr>
        <p:spPr>
          <a:xfrm>
            <a:off x="303213" y="381000"/>
            <a:ext cx="11558229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29184" indent="-384048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8930" indent="-383540" algn="ctr"/>
            <a:r>
              <a:rPr lang="en-IE"/>
              <a:t>Second Generation Blockchains</a:t>
            </a:r>
            <a:br>
              <a:rPr>
                <a:latin typeface="+mj-ea"/>
                <a:cs typeface="+mj-ea"/>
              </a:rPr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02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1"/>
          <p:cNvSpPr txBox="1"/>
          <p:nvPr/>
        </p:nvSpPr>
        <p:spPr>
          <a:xfrm>
            <a:off x="720000" y="1040760"/>
            <a:ext cx="761760" cy="10472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en-GB" sz="1800" b="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Alice</a:t>
            </a:r>
          </a:p>
        </p:txBody>
      </p:sp>
      <p:sp>
        <p:nvSpPr>
          <p:cNvPr id="7" name="TextShape 2"/>
          <p:cNvSpPr txBox="1"/>
          <p:nvPr/>
        </p:nvSpPr>
        <p:spPr>
          <a:xfrm>
            <a:off x="624575" y="4381357"/>
            <a:ext cx="761760" cy="10472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en-GB" sz="1800" b="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Bob</a:t>
            </a:r>
          </a:p>
        </p:txBody>
      </p:sp>
      <p:pic>
        <p:nvPicPr>
          <p:cNvPr id="8" name="Picture 7"/>
          <p:cNvPicPr/>
          <p:nvPr/>
        </p:nvPicPr>
        <p:blipFill>
          <a:blip r:embed="rId4"/>
          <a:stretch/>
        </p:blipFill>
        <p:spPr>
          <a:xfrm>
            <a:off x="2540296" y="1240383"/>
            <a:ext cx="6964311" cy="43104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972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>
          <a:xfrm>
            <a:off x="2677589" y="280907"/>
            <a:ext cx="761760" cy="10472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en-GB" sz="1800" b="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Alice</a:t>
            </a:r>
          </a:p>
        </p:txBody>
      </p:sp>
      <p:sp>
        <p:nvSpPr>
          <p:cNvPr id="5" name="TextShape 2"/>
          <p:cNvSpPr txBox="1"/>
          <p:nvPr/>
        </p:nvSpPr>
        <p:spPr>
          <a:xfrm>
            <a:off x="2749589" y="4960907"/>
            <a:ext cx="761760" cy="10472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en-GB" sz="1800" b="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Bob</a:t>
            </a:r>
          </a:p>
        </p:txBody>
      </p:sp>
      <p:sp>
        <p:nvSpPr>
          <p:cNvPr id="7" name="Line 3"/>
          <p:cNvSpPr/>
          <p:nvPr/>
        </p:nvSpPr>
        <p:spPr>
          <a:xfrm>
            <a:off x="3181589" y="1760147"/>
            <a:ext cx="2448000" cy="1368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Picture 7"/>
          <p:cNvPicPr/>
          <p:nvPr/>
        </p:nvPicPr>
        <p:blipFill>
          <a:blip r:embed="rId4"/>
          <a:stretch/>
        </p:blipFill>
        <p:spPr>
          <a:xfrm>
            <a:off x="3829589" y="1256147"/>
            <a:ext cx="1682640" cy="118764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/>
          <a:stretch/>
        </p:blipFill>
        <p:spPr>
          <a:xfrm>
            <a:off x="4909589" y="2135627"/>
            <a:ext cx="560520" cy="560520"/>
          </a:xfrm>
          <a:prstGeom prst="rect">
            <a:avLst/>
          </a:prstGeom>
          <a:ln>
            <a:noFill/>
          </a:ln>
        </p:spPr>
      </p:pic>
      <p:pic>
        <p:nvPicPr>
          <p:cNvPr id="6148" name="Picture 4" descr="Image result for peer to pe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109" y="622181"/>
            <a:ext cx="5566100" cy="575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204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Image result for peer to pe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582" y="506272"/>
            <a:ext cx="5566100" cy="575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Shape 1"/>
          <p:cNvSpPr txBox="1"/>
          <p:nvPr/>
        </p:nvSpPr>
        <p:spPr>
          <a:xfrm>
            <a:off x="2638952" y="164997"/>
            <a:ext cx="761760" cy="10472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en-GB" sz="1800" b="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Alice</a:t>
            </a:r>
          </a:p>
        </p:txBody>
      </p:sp>
      <p:sp>
        <p:nvSpPr>
          <p:cNvPr id="11" name="TextShape 2"/>
          <p:cNvSpPr txBox="1"/>
          <p:nvPr/>
        </p:nvSpPr>
        <p:spPr>
          <a:xfrm>
            <a:off x="2710952" y="4844997"/>
            <a:ext cx="761760" cy="104724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en-GB" sz="1800" b="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Bob</a:t>
            </a:r>
          </a:p>
        </p:txBody>
      </p:sp>
      <p:sp>
        <p:nvSpPr>
          <p:cNvPr id="13" name="TextShape 3"/>
          <p:cNvSpPr txBox="1"/>
          <p:nvPr/>
        </p:nvSpPr>
        <p:spPr>
          <a:xfrm>
            <a:off x="6572312" y="2652237"/>
            <a:ext cx="1682640" cy="118764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</a:p>
          <a:p>
            <a:pPr algn="ctr"/>
            <a:endParaRPr lang="en-GB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en-GB" sz="1800" b="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Smart Contract</a:t>
            </a:r>
          </a:p>
        </p:txBody>
      </p:sp>
      <p:sp>
        <p:nvSpPr>
          <p:cNvPr id="14" name="Line 4"/>
          <p:cNvSpPr/>
          <p:nvPr/>
        </p:nvSpPr>
        <p:spPr>
          <a:xfrm flipH="1" flipV="1">
            <a:off x="3358952" y="1500237"/>
            <a:ext cx="2376000" cy="144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Line 5"/>
          <p:cNvSpPr/>
          <p:nvPr/>
        </p:nvSpPr>
        <p:spPr>
          <a:xfrm flipH="1">
            <a:off x="3646952" y="4020237"/>
            <a:ext cx="2304000" cy="1368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71632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Image result for peer to pe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582" y="506272"/>
            <a:ext cx="5566100" cy="575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Shape 1"/>
          <p:cNvSpPr txBox="1"/>
          <p:nvPr/>
        </p:nvSpPr>
        <p:spPr>
          <a:xfrm>
            <a:off x="2638952" y="164997"/>
            <a:ext cx="761760" cy="104724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en-GB" sz="1800" b="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Alice</a:t>
            </a:r>
          </a:p>
        </p:txBody>
      </p:sp>
      <p:sp>
        <p:nvSpPr>
          <p:cNvPr id="11" name="TextShape 2"/>
          <p:cNvSpPr txBox="1"/>
          <p:nvPr/>
        </p:nvSpPr>
        <p:spPr>
          <a:xfrm>
            <a:off x="2710952" y="4844997"/>
            <a:ext cx="761760" cy="104724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en-GB" sz="1800" b="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Bob</a:t>
            </a:r>
          </a:p>
        </p:txBody>
      </p:sp>
      <p:sp>
        <p:nvSpPr>
          <p:cNvPr id="13" name="TextShape 3"/>
          <p:cNvSpPr txBox="1"/>
          <p:nvPr/>
        </p:nvSpPr>
        <p:spPr>
          <a:xfrm>
            <a:off x="6572312" y="2652237"/>
            <a:ext cx="1682640" cy="118764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</a:p>
          <a:p>
            <a:pPr algn="ctr"/>
            <a:endParaRPr lang="en-GB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en-GB" sz="1800" b="0" strike="noStrike" spc="-1">
                <a:uFill>
                  <a:solidFill>
                    <a:srgbClr val="FFFFFF"/>
                  </a:solidFill>
                </a:uFill>
                <a:latin typeface="Arial"/>
              </a:rPr>
              <a:t>Smart Contract</a:t>
            </a:r>
          </a:p>
        </p:txBody>
      </p:sp>
      <p:sp>
        <p:nvSpPr>
          <p:cNvPr id="14" name="Line 4"/>
          <p:cNvSpPr/>
          <p:nvPr/>
        </p:nvSpPr>
        <p:spPr>
          <a:xfrm>
            <a:off x="3358952" y="1500237"/>
            <a:ext cx="2376000" cy="144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Line 5"/>
          <p:cNvSpPr/>
          <p:nvPr/>
        </p:nvSpPr>
        <p:spPr>
          <a:xfrm flipH="1">
            <a:off x="3646952" y="4020237"/>
            <a:ext cx="2304000" cy="1368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1"/>
          <p:cNvPicPr/>
          <p:nvPr/>
        </p:nvPicPr>
        <p:blipFill>
          <a:blip r:embed="rId7"/>
          <a:stretch/>
        </p:blipFill>
        <p:spPr>
          <a:xfrm>
            <a:off x="7820646" y="3558576"/>
            <a:ext cx="560520" cy="56052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7"/>
          <a:stretch/>
        </p:blipFill>
        <p:spPr>
          <a:xfrm>
            <a:off x="3800777" y="1652746"/>
            <a:ext cx="560520" cy="5605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4224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Blockchain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8012" y="4267200"/>
            <a:ext cx="9021509" cy="914400"/>
          </a:xfrm>
        </p:spPr>
        <p:txBody>
          <a:bodyPr/>
          <a:lstStyle/>
          <a:p>
            <a:r>
              <a:rPr lang="en-US"/>
              <a:t>Jonas Pfannschmidt &amp; Mateusz Kolder</a:t>
            </a:r>
          </a:p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26/04/2017</a:t>
            </a:r>
          </a:p>
        </p:txBody>
      </p:sp>
    </p:spTree>
    <p:extLst>
      <p:ext uri="{BB962C8B-B14F-4D97-AF65-F5344CB8AC3E}">
        <p14:creationId xmlns:p14="http://schemas.microsoft.com/office/powerpoint/2010/main" val="357082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95" y="0"/>
            <a:ext cx="11564752" cy="1030310"/>
          </a:xfrm>
        </p:spPr>
        <p:txBody>
          <a:bodyPr/>
          <a:lstStyle/>
          <a:p>
            <a:pPr algn="ctr"/>
            <a:r>
              <a:rPr lang="en-IE" sz="4000" b="1">
                <a:latin typeface="+mn-lt"/>
              </a:rPr>
              <a:t>Blockchain Consensus Algorithms</a:t>
            </a:r>
            <a:endParaRPr lang="en-GB" sz="4000" b="1">
              <a:latin typeface="+mn-lt"/>
            </a:endParaRPr>
          </a:p>
        </p:txBody>
      </p:sp>
      <p:sp>
        <p:nvSpPr>
          <p:cNvPr id="6" name="TextBox 5"/>
          <p:cNvSpPr txBox="1"/>
          <p:nvPr>
            <p:extLst>
              <p:ext uri="{D42A27DB-BD31-4B8C-83A1-F6EECF244321}">
                <p14:modId xmlns:p14="http://schemas.microsoft.com/office/powerpoint/2010/main" val="1445921066"/>
              </p:ext>
            </p:extLst>
          </p:nvPr>
        </p:nvSpPr>
        <p:spPr>
          <a:xfrm>
            <a:off x="640602" y="1416676"/>
            <a:ext cx="3517604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IE" b="1"/>
              <a:t>Proof of Work</a:t>
            </a:r>
          </a:p>
          <a:p>
            <a:pPr marL="285750" indent="-285750">
              <a:buChar char="•"/>
            </a:pPr>
            <a:endParaRPr lang="en-IE"/>
          </a:p>
          <a:p>
            <a:pPr marL="285750" indent="-285750">
              <a:buChar char="•"/>
            </a:pPr>
            <a:endParaRPr lang="en-IE"/>
          </a:p>
          <a:p>
            <a:pPr marL="285750" indent="-285750">
              <a:buChar char="•"/>
            </a:pPr>
            <a:r>
              <a:rPr lang="en-IE"/>
              <a:t>More computing power -&gt; Higher chance of creating the next block</a:t>
            </a:r>
            <a:endParaRPr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Uses a lot of computing power/energy</a:t>
            </a:r>
            <a:endParaRPr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A reward + transaction fees is given to the miner that creates a block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Vulnerable to the 51%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Only makes sense with a lot (&gt; 3) participants</a:t>
            </a:r>
          </a:p>
        </p:txBody>
      </p:sp>
      <p:sp>
        <p:nvSpPr>
          <p:cNvPr id="7" name="TextBox 6"/>
          <p:cNvSpPr txBox="1"/>
          <p:nvPr>
            <p:extLst>
              <p:ext uri="{D42A27DB-BD31-4B8C-83A1-F6EECF244321}">
                <p14:modId xmlns:p14="http://schemas.microsoft.com/office/powerpoint/2010/main" val="992430814"/>
              </p:ext>
            </p:extLst>
          </p:nvPr>
        </p:nvSpPr>
        <p:spPr>
          <a:xfrm>
            <a:off x="4402069" y="1416676"/>
            <a:ext cx="3517604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IE" b="1"/>
              <a:t>Proof of Stake</a:t>
            </a:r>
          </a:p>
          <a:p>
            <a:endParaRPr lang="en-IE"/>
          </a:p>
          <a:p>
            <a:endParaRPr lang="en-I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Stakeholders invest their coins into POS mechanism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Faster and friendlier to the environment than </a:t>
            </a:r>
            <a:r>
              <a:rPr lang="en-IE" err="1"/>
              <a:t>PoW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More coins -&gt; Higher chance of creating the next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A reward + transaction fees is given to the miner that creates a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Vulnerable to the 51%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Only makes sense with a lot (&gt; 3) participants</a:t>
            </a:r>
          </a:p>
        </p:txBody>
      </p:sp>
      <p:sp>
        <p:nvSpPr>
          <p:cNvPr id="8" name="TextBox 7"/>
          <p:cNvSpPr txBox="1"/>
          <p:nvPr>
            <p:extLst>
              <p:ext uri="{D42A27DB-BD31-4B8C-83A1-F6EECF244321}">
                <p14:modId xmlns:p14="http://schemas.microsoft.com/office/powerpoint/2010/main" val="1448597777"/>
              </p:ext>
            </p:extLst>
          </p:nvPr>
        </p:nvSpPr>
        <p:spPr>
          <a:xfrm>
            <a:off x="8163536" y="1416676"/>
            <a:ext cx="3517604" cy="36933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IE" b="1"/>
              <a:t>Proof of Authority / Permissioned Blockchains</a:t>
            </a:r>
          </a:p>
          <a:p>
            <a:endParaRPr lang="en-IE"/>
          </a:p>
          <a:p>
            <a:pPr marL="285750" indent="-285750">
              <a:buChar char="•"/>
            </a:pPr>
            <a:r>
              <a:rPr lang="en-US"/>
              <a:t>Only authorized nodes are allowed to create blocks</a:t>
            </a:r>
            <a:endParaRPr lang="en-IE"/>
          </a:p>
          <a:p>
            <a:pPr marL="285750" indent="-285750">
              <a:buChar char="•"/>
            </a:pPr>
            <a:r>
              <a:rPr lang="en-US"/>
              <a:t>Faster and friendlier to the environment than </a:t>
            </a:r>
            <a:r>
              <a:rPr lang="en-US" err="1"/>
              <a:t>PoW</a:t>
            </a:r>
          </a:p>
          <a:p>
            <a:pPr marL="285750" indent="-285750">
              <a:buChar char="•"/>
            </a:pPr>
            <a:r>
              <a:rPr lang="en-US"/>
              <a:t>Not decentralized!</a:t>
            </a:r>
          </a:p>
          <a:p>
            <a:pPr marL="285750" indent="-285750">
              <a:buChar char="•"/>
            </a:pPr>
            <a:r>
              <a:rPr lang="en-US"/>
              <a:t>Only suitable for private blockchains</a:t>
            </a:r>
          </a:p>
          <a:p>
            <a:pPr marL="285750" indent="-285750">
              <a:buChar char="•"/>
            </a:pPr>
            <a:r>
              <a:rPr lang="en-US"/>
              <a:t>Typically no rewards or transaction fees</a:t>
            </a:r>
          </a:p>
          <a:p>
            <a:pPr marL="285750" indent="-285750">
              <a:buChar char="•"/>
            </a:pPr>
            <a:r>
              <a:rPr lang="en-US"/>
              <a:t>Secure from the 51% attack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0973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673605299"/>
              </p:ext>
            </p:extLst>
          </p:nvPr>
        </p:nvSpPr>
        <p:spPr>
          <a:xfrm>
            <a:off x="303213" y="381000"/>
            <a:ext cx="11558229" cy="2286000"/>
          </a:xfrm>
        </p:spPr>
        <p:txBody>
          <a:bodyPr/>
          <a:lstStyle/>
          <a:p>
            <a:pPr marL="328930" indent="-383540" algn="ctr"/>
            <a:r>
              <a:rPr lang="en-IE"/>
              <a:t>Second Generation Blockchains</a:t>
            </a:r>
            <a:br>
              <a:rPr/>
            </a:br>
            <a:endParaRPr lang="en-GB"/>
          </a:p>
        </p:txBody>
      </p:sp>
      <p:sp>
        <p:nvSpPr>
          <p:cNvPr id="5" name="TextBox 4"/>
          <p:cNvSpPr txBox="1"/>
          <p:nvPr>
            <p:extLst>
              <p:ext uri="{D42A27DB-BD31-4B8C-83A1-F6EECF244321}">
                <p14:modId xmlns:p14="http://schemas.microsoft.com/office/powerpoint/2010/main" val="1348888338"/>
              </p:ext>
            </p:extLst>
          </p:nvPr>
        </p:nvSpPr>
        <p:spPr>
          <a:xfrm>
            <a:off x="1180242" y="3276600"/>
            <a:ext cx="9458792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har char="•"/>
            </a:pPr>
            <a:r>
              <a:rPr lang="en-US" sz="2400"/>
              <a:t>Run code that is not controlled by anyone and therefore tamper-proof</a:t>
            </a:r>
            <a:endParaRPr lang="en-US"/>
          </a:p>
          <a:p>
            <a:pPr marL="342900" indent="-342900">
              <a:buChar char="•"/>
            </a:pPr>
            <a:r>
              <a:rPr lang="en-US" sz="2400"/>
              <a:t>High level use cases: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Transparency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Low trust environment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Replacement for legal contracts (especially across jurisdictions)</a:t>
            </a:r>
            <a:endParaRPr>
              <a:latin typeface="Calibri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Payment</a:t>
            </a:r>
            <a:endParaRPr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Brand new technology: Currently mostly startups and prototypes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</p:txBody>
      </p:sp>
      <p:pic>
        <p:nvPicPr>
          <p:cNvPr id="3" name="Picture 2" descr="Image result for ethereum logo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976" y="1592356"/>
            <a:ext cx="1916783" cy="151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hyperledger logo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555" y="2036811"/>
            <a:ext cx="2928740" cy="62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corda.net/wp-content/uploads/2016/11/fg002_corda_w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446" y="2108080"/>
            <a:ext cx="1247815" cy="38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35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631219428"/>
              </p:ext>
            </p:extLst>
          </p:nvPr>
        </p:nvSpPr>
        <p:spPr/>
        <p:txBody>
          <a:bodyPr/>
          <a:lstStyle/>
          <a:p>
            <a:pPr marL="328930" indent="-383540"/>
            <a:r>
              <a:rPr lang="en-US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048" y="2881900"/>
            <a:ext cx="641250" cy="641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85" y="2881900"/>
            <a:ext cx="641250" cy="61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673" y="4311800"/>
            <a:ext cx="450000" cy="596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85" y="4311800"/>
            <a:ext cx="641250" cy="6412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42681" y="2969777"/>
            <a:ext cx="352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/>
              <a:t>Decentralized Peer-to-Peer System</a:t>
            </a: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844984" y="4425259"/>
            <a:ext cx="226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/>
              <a:t>Distributed Database</a:t>
            </a:r>
            <a:endParaRPr lang="en-GB"/>
          </a:p>
        </p:txBody>
      </p:sp>
      <p:sp>
        <p:nvSpPr>
          <p:cNvPr id="15" name="TextBox 14"/>
          <p:cNvSpPr txBox="1"/>
          <p:nvPr>
            <p:extLst>
              <p:ext uri="{D42A27DB-BD31-4B8C-83A1-F6EECF244321}">
                <p14:modId xmlns:p14="http://schemas.microsoft.com/office/powerpoint/2010/main" val="4288271143"/>
              </p:ext>
            </p:extLst>
          </p:nvPr>
        </p:nvSpPr>
        <p:spPr>
          <a:xfrm>
            <a:off x="5955738" y="4426343"/>
            <a:ext cx="215248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IE"/>
              <a:t>Irreversible and tamper-proof</a:t>
            </a:r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955738" y="2969777"/>
            <a:ext cx="1885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/>
              <a:t>Strong Encryption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143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80" y="78785"/>
            <a:ext cx="11552663" cy="998188"/>
          </a:xfrm>
        </p:spPr>
        <p:txBody>
          <a:bodyPr/>
          <a:lstStyle/>
          <a:p>
            <a:pPr algn="ctr"/>
            <a:r>
              <a:rPr lang="en-IE" sz="4000" b="1">
                <a:latin typeface="+mn-lt"/>
              </a:rPr>
              <a:t>Smart Contracts</a:t>
            </a:r>
            <a:endParaRPr lang="en-GB" sz="4000" b="1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90488" y="1702698"/>
            <a:ext cx="7742144" cy="189016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Pre-written logic (computer code) between parties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Stored and replicated on the distributed storage platform (blockchain)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Executed and run by the network of connected computers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Results in ledger update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Distributed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Code runs parallel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Gives transparency and flexibility </a:t>
            </a:r>
          </a:p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33" y="2156723"/>
            <a:ext cx="348916" cy="348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252" y="2010556"/>
            <a:ext cx="528750" cy="64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252" y="3293056"/>
            <a:ext cx="528750" cy="641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872" y="2651806"/>
            <a:ext cx="528750" cy="641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632" y="2651806"/>
            <a:ext cx="528750" cy="641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33" y="3439223"/>
            <a:ext cx="348916" cy="3489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414" y="2156723"/>
            <a:ext cx="348916" cy="3489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414" y="3439223"/>
            <a:ext cx="348916" cy="348916"/>
          </a:xfrm>
          <a:prstGeom prst="rect">
            <a:avLst/>
          </a:prstGeom>
        </p:spPr>
      </p:pic>
      <p:pic>
        <p:nvPicPr>
          <p:cNvPr id="16386" name="Picture 2" descr="Before blockchains... &#10;With blockchains and smart contracts...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08" y="4226640"/>
            <a:ext cx="53816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" name="Picture 1" descr="Before blockchains... &#10;With blockchains and smart contracts...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816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521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21" y="1543490"/>
            <a:ext cx="5166649" cy="37437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1521" y="386366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/>
              <a:t>Sample ‘Hello World’ Contract</a:t>
            </a:r>
            <a:endParaRPr lang="en-GB" sz="4000" b="1"/>
          </a:p>
        </p:txBody>
      </p:sp>
      <p:sp>
        <p:nvSpPr>
          <p:cNvPr id="8" name="TextBox 7"/>
          <p:cNvSpPr txBox="1"/>
          <p:nvPr/>
        </p:nvSpPr>
        <p:spPr>
          <a:xfrm>
            <a:off x="6516710" y="2492024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/>
              <a:t>Using Solidity language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/>
              <a:t>Solidity Compiler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err="1"/>
              <a:t>Ethereum</a:t>
            </a:r>
            <a:r>
              <a:rPr lang="en-IE" sz="2400"/>
              <a:t> Greeter Listener </a:t>
            </a:r>
          </a:p>
          <a:p>
            <a:endParaRPr lang="en-IE" sz="2400"/>
          </a:p>
        </p:txBody>
      </p:sp>
    </p:spTree>
    <p:extLst>
      <p:ext uri="{BB962C8B-B14F-4D97-AF65-F5344CB8AC3E}">
        <p14:creationId xmlns:p14="http://schemas.microsoft.com/office/powerpoint/2010/main" val="273570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95" y="0"/>
            <a:ext cx="11564752" cy="1030310"/>
          </a:xfrm>
        </p:spPr>
        <p:txBody>
          <a:bodyPr/>
          <a:lstStyle/>
          <a:p>
            <a:pPr algn="ctr"/>
            <a:r>
              <a:rPr lang="en-IE" sz="4000" b="1">
                <a:latin typeface="+mn-lt"/>
              </a:rPr>
              <a:t>Blockchain Consensus Algorithms</a:t>
            </a:r>
            <a:endParaRPr lang="en-GB" sz="4000" b="1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602" y="1416676"/>
            <a:ext cx="35176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Proof of Work</a:t>
            </a:r>
          </a:p>
          <a:p>
            <a:endParaRPr lang="en-I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Mining a block depends on work of your miner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Uses a lot of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Uses computer cycle times to validate transactions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A reward is given for a first miner who solves each block problem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402069" y="1416676"/>
            <a:ext cx="35176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Proof of Stake</a:t>
            </a:r>
          </a:p>
          <a:p>
            <a:endParaRPr lang="en-I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Stakeholders invest their coins into POS mechanism.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Stakeholders validate new blocks by utilizing their share of coins on the network (wealth)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Next block is chosen in a deterministic way (assigned to random validator)</a:t>
            </a:r>
            <a:endParaRPr lang="en-I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No block rewards , miners take transaction fees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Longest chain is the canonical one 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163536" y="1416676"/>
            <a:ext cx="35176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Proof of Authority</a:t>
            </a:r>
          </a:p>
          <a:p>
            <a:endParaRPr lang="en-I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Does not depend on nodes solving arbitrarily difficult mathematical problems</a:t>
            </a:r>
            <a:endParaRPr lang="en-I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Uses a number of secret keys and authorities to collaborate and create the longest chain that allow to create new blocks and secure the Blockchain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Irreversible and offers near-instant transaction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818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55" y="395490"/>
            <a:ext cx="5803076" cy="5803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005" y="236275"/>
            <a:ext cx="11307651" cy="587940"/>
          </a:xfrm>
        </p:spPr>
        <p:txBody>
          <a:bodyPr/>
          <a:lstStyle/>
          <a:p>
            <a:pPr algn="ctr"/>
            <a:r>
              <a:rPr lang="en-IE" sz="4000" b="1">
                <a:latin typeface="+mn-lt"/>
              </a:rPr>
              <a:t>Public Blockchain</a:t>
            </a:r>
            <a:endParaRPr lang="en-GB" sz="4000" b="1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569513" y="1802542"/>
            <a:ext cx="5214655" cy="29889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Public blockchain is permission less i.e. anyone can validate a transaction, add block and read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Designed to replace trusted 3rd party and create trust between parties that don't fully trust each other </a:t>
            </a:r>
          </a:p>
          <a:p>
            <a:endParaRPr lang="en-GB" sz="2400"/>
          </a:p>
        </p:txBody>
      </p:sp>
      <p:pic>
        <p:nvPicPr>
          <p:cNvPr id="4" name="Picture 4" descr="Image result for peer to pe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594" y="1069105"/>
            <a:ext cx="1890270" cy="195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peer to pe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798" y="4204729"/>
            <a:ext cx="1339818" cy="138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peer to pe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63" y="2402905"/>
            <a:ext cx="1890270" cy="195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peer to pe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5" y="2538218"/>
            <a:ext cx="1890270" cy="195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peer to pe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353" y="2836014"/>
            <a:ext cx="1339818" cy="138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1960798" y="4082603"/>
            <a:ext cx="241489" cy="4092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258167" y="2538218"/>
            <a:ext cx="858520" cy="2977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17454" y="2405523"/>
            <a:ext cx="264410" cy="4304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730494" y="3863662"/>
            <a:ext cx="41532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300616" y="2836014"/>
            <a:ext cx="163801" cy="18668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763390" y="4050324"/>
            <a:ext cx="120481" cy="2368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66713" y="3696314"/>
            <a:ext cx="27114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393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3" y="111878"/>
            <a:ext cx="11583987" cy="971282"/>
          </a:xfrm>
        </p:spPr>
        <p:txBody>
          <a:bodyPr/>
          <a:lstStyle/>
          <a:p>
            <a:pPr algn="ctr"/>
            <a:r>
              <a:rPr lang="en-IE" sz="4000" b="1">
                <a:latin typeface="+mn-lt"/>
              </a:rPr>
              <a:t>Private Blockchain</a:t>
            </a:r>
            <a:endParaRPr lang="en-GB" sz="4000" b="1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446270" y="2030876"/>
            <a:ext cx="4998356" cy="321680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Private (permissioned) blockchain in which entities are known and allowed to add blocks within a private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Data in internal blockchain can be read by anyone by accessing one of the nodes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All participants are known and trusted, all govern by legal contracts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17" name="Picture 4" descr="Image result for peer to pe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33" y="1558502"/>
            <a:ext cx="1890270" cy="195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mage result for peer to pe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437" y="4694126"/>
            <a:ext cx="1339818" cy="138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peer to pe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302" y="2892302"/>
            <a:ext cx="1890270" cy="195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peer to pe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014" y="3027615"/>
            <a:ext cx="1890270" cy="195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peer to pe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92" y="3325411"/>
            <a:ext cx="1339818" cy="138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2424437" y="4572000"/>
            <a:ext cx="241489" cy="4092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721806" y="3027615"/>
            <a:ext cx="858520" cy="2977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881093" y="2894920"/>
            <a:ext cx="264410" cy="4304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194133" y="4353059"/>
            <a:ext cx="41532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764255" y="3325411"/>
            <a:ext cx="163801" cy="18668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227029" y="4539721"/>
            <a:ext cx="120481" cy="2368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030352" y="4185711"/>
            <a:ext cx="27114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7" y="809291"/>
            <a:ext cx="1828804" cy="1828804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2238711" y="2256719"/>
            <a:ext cx="855635" cy="6355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ultiply 32"/>
          <p:cNvSpPr/>
          <p:nvPr/>
        </p:nvSpPr>
        <p:spPr>
          <a:xfrm>
            <a:off x="2373770" y="2198583"/>
            <a:ext cx="553576" cy="69371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928056" y="4776604"/>
            <a:ext cx="681400" cy="3620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94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38" y="283221"/>
            <a:ext cx="11194089" cy="1267078"/>
          </a:xfrm>
        </p:spPr>
        <p:txBody>
          <a:bodyPr/>
          <a:lstStyle/>
          <a:p>
            <a:pPr algn="ctr"/>
            <a:r>
              <a:rPr lang="en-IE" sz="4000" b="1">
                <a:latin typeface="+mn-lt"/>
              </a:rPr>
              <a:t>Blockchain Use Cases</a:t>
            </a:r>
            <a:endParaRPr lang="en-GB" sz="4000" b="1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1238" y="1550299"/>
            <a:ext cx="10892111" cy="39225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/>
              <a:t>Internet of Things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/>
              <a:t>Data Storage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/>
              <a:t>Record Management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/>
              <a:t>Identity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/>
              <a:t>Healthcare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/>
              <a:t>Supply Chain Management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/>
              <a:t>Payments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/>
              <a:t>Regulatory Compliance and Audit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/>
              <a:t>Land Rights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Asset depository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38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89" y="895082"/>
            <a:ext cx="6747702" cy="5132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926" y="1708597"/>
            <a:ext cx="4765183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5916" y="206062"/>
            <a:ext cx="10753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/>
              <a:t>Blockchain Services and Companies </a:t>
            </a:r>
            <a:endParaRPr lang="en-GB" sz="2400" b="1"/>
          </a:p>
        </p:txBody>
      </p:sp>
    </p:spTree>
    <p:extLst>
      <p:ext uri="{BB962C8B-B14F-4D97-AF65-F5344CB8AC3E}">
        <p14:creationId xmlns:p14="http://schemas.microsoft.com/office/powerpoint/2010/main" val="107041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8053" y="2309602"/>
            <a:ext cx="9472014" cy="1116178"/>
          </a:xfrm>
        </p:spPr>
        <p:txBody>
          <a:bodyPr/>
          <a:lstStyle/>
          <a:p>
            <a:r>
              <a:rPr lang="en-US" sz="2400"/>
              <a:t>A blockchain is a decentralized, public database that can record transactions in a verifiable and permanent way in a trustless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/>
          </a:p>
          <a:p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3213" y="381000"/>
            <a:ext cx="9456737" cy="1860494"/>
          </a:xfrm>
        </p:spPr>
        <p:txBody>
          <a:bodyPr/>
          <a:lstStyle/>
          <a:p>
            <a:r>
              <a:rPr lang="en-US"/>
              <a:t>What is Blockchain?</a:t>
            </a:r>
          </a:p>
        </p:txBody>
      </p:sp>
      <p:pic>
        <p:nvPicPr>
          <p:cNvPr id="7" name="Picture 2" descr="Image result for blockch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560" y="906890"/>
            <a:ext cx="2755962" cy="8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599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706" y="793197"/>
            <a:ext cx="4099040" cy="2607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178" y="677288"/>
            <a:ext cx="4204961" cy="2723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08" y="3513069"/>
            <a:ext cx="5949403" cy="2681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942" y="3513069"/>
            <a:ext cx="4204961" cy="27690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2608" y="177465"/>
            <a:ext cx="1150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/>
              <a:t>Blockchain Monitors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285828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zurecomcdn.azureedge.net/cvt-3f10d9940a138f66c5a579304ba750444c819c87c630350ef8ba2c52cac61f88/images/page/solutions/blockchain/blockchain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874" y="1104946"/>
            <a:ext cx="27146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484" y="1800127"/>
            <a:ext cx="2678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/>
              <a:t>Microsoft Azure Blockchain as a Service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043" y="4063685"/>
            <a:ext cx="1745088" cy="1745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671" y="3683669"/>
            <a:ext cx="2505121" cy="2505121"/>
          </a:xfrm>
          <a:prstGeom prst="rect">
            <a:avLst/>
          </a:prstGeom>
        </p:spPr>
      </p:pic>
      <p:pic>
        <p:nvPicPr>
          <p:cNvPr id="8" name="Picture 7" descr="Image result for ethereum logo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680" y="781780"/>
            <a:ext cx="3404853" cy="26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281" y="3214712"/>
            <a:ext cx="1189300" cy="1189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7577" y="463639"/>
            <a:ext cx="11719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/>
              <a:t>HPE Discover 2017</a:t>
            </a:r>
            <a:endParaRPr lang="en-GB" sz="2400" b="1"/>
          </a:p>
        </p:txBody>
      </p:sp>
      <p:sp>
        <p:nvSpPr>
          <p:cNvPr id="9" name="TextBox 8"/>
          <p:cNvSpPr txBox="1"/>
          <p:nvPr/>
        </p:nvSpPr>
        <p:spPr>
          <a:xfrm>
            <a:off x="7493620" y="1338146"/>
            <a:ext cx="4103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Blockchain system for autonomous robots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Uses Smart Contracts and </a:t>
            </a:r>
            <a:r>
              <a:rPr lang="en-IE" err="1"/>
              <a:t>Ethereum</a:t>
            </a:r>
            <a:r>
              <a:rPr lang="en-IE"/>
              <a:t> Blockchain as an underlying Infrastructure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Customer requesting the service of the robot can do so using app/website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Customer specifies the cleaning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Service provider that distributes the robots sets the price per minute (defined within the Blockchain)</a:t>
            </a:r>
          </a:p>
        </p:txBody>
      </p:sp>
    </p:spTree>
    <p:extLst>
      <p:ext uri="{BB962C8B-B14F-4D97-AF65-F5344CB8AC3E}">
        <p14:creationId xmlns:p14="http://schemas.microsoft.com/office/powerpoint/2010/main" val="3575669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290" y="791358"/>
            <a:ext cx="5595821" cy="55958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11" y="4259028"/>
            <a:ext cx="794267" cy="79426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051288" y="4048013"/>
            <a:ext cx="1798655" cy="15076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787662" y="4048013"/>
            <a:ext cx="1798655" cy="1507699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2567448" y="3679054"/>
            <a:ext cx="1081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Room I</a:t>
            </a:r>
            <a:endParaRPr lang="en-GB" b="1"/>
          </a:p>
        </p:txBody>
      </p:sp>
      <p:sp>
        <p:nvSpPr>
          <p:cNvPr id="31" name="TextBox 30"/>
          <p:cNvSpPr txBox="1"/>
          <p:nvPr/>
        </p:nvSpPr>
        <p:spPr>
          <a:xfrm>
            <a:off x="5335779" y="3678681"/>
            <a:ext cx="1081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Room II</a:t>
            </a:r>
            <a:endParaRPr lang="en-GB" b="1"/>
          </a:p>
        </p:txBody>
      </p:sp>
      <p:sp>
        <p:nvSpPr>
          <p:cNvPr id="32" name="Left-Right Arrow 31"/>
          <p:cNvSpPr/>
          <p:nvPr/>
        </p:nvSpPr>
        <p:spPr>
          <a:xfrm>
            <a:off x="4177414" y="4455194"/>
            <a:ext cx="482321" cy="200967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35000" y="2053048"/>
            <a:ext cx="750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1"/>
              <a:t>User</a:t>
            </a:r>
            <a:r>
              <a:rPr lang="en-IE" sz="1200" b="1"/>
              <a:t> 1</a:t>
            </a:r>
            <a:endParaRPr lang="en-GB" sz="1200" b="1"/>
          </a:p>
        </p:txBody>
      </p:sp>
      <p:sp>
        <p:nvSpPr>
          <p:cNvPr id="34" name="TextBox 33"/>
          <p:cNvSpPr txBox="1"/>
          <p:nvPr/>
        </p:nvSpPr>
        <p:spPr>
          <a:xfrm>
            <a:off x="635000" y="2254013"/>
            <a:ext cx="750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1"/>
              <a:t>Room </a:t>
            </a:r>
            <a:r>
              <a:rPr lang="en-IE" sz="1200" b="1"/>
              <a:t>1</a:t>
            </a:r>
            <a:endParaRPr lang="en-GB" sz="1200" b="1"/>
          </a:p>
        </p:txBody>
      </p:sp>
      <p:sp>
        <p:nvSpPr>
          <p:cNvPr id="35" name="Rounded Rectangle 34"/>
          <p:cNvSpPr/>
          <p:nvPr/>
        </p:nvSpPr>
        <p:spPr>
          <a:xfrm>
            <a:off x="744214" y="2518284"/>
            <a:ext cx="532562" cy="30256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100"/>
              <a:t>Clean</a:t>
            </a:r>
            <a:endParaRPr lang="en-GB" sz="1100"/>
          </a:p>
        </p:txBody>
      </p:sp>
      <p:sp>
        <p:nvSpPr>
          <p:cNvPr id="36" name="TextBox 35"/>
          <p:cNvSpPr txBox="1"/>
          <p:nvPr/>
        </p:nvSpPr>
        <p:spPr>
          <a:xfrm>
            <a:off x="1741652" y="2053048"/>
            <a:ext cx="750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1"/>
              <a:t>User</a:t>
            </a:r>
            <a:r>
              <a:rPr lang="en-IE" sz="1200" b="1"/>
              <a:t> 2</a:t>
            </a:r>
            <a:endParaRPr lang="en-GB" sz="1200" b="1"/>
          </a:p>
        </p:txBody>
      </p:sp>
      <p:sp>
        <p:nvSpPr>
          <p:cNvPr id="37" name="TextBox 36"/>
          <p:cNvSpPr txBox="1"/>
          <p:nvPr/>
        </p:nvSpPr>
        <p:spPr>
          <a:xfrm>
            <a:off x="1741652" y="2254013"/>
            <a:ext cx="750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b="1"/>
              <a:t>Room </a:t>
            </a:r>
            <a:r>
              <a:rPr lang="en-IE" sz="1200" b="1"/>
              <a:t>2</a:t>
            </a:r>
            <a:endParaRPr lang="en-GB" sz="1200" b="1"/>
          </a:p>
        </p:txBody>
      </p:sp>
      <p:sp>
        <p:nvSpPr>
          <p:cNvPr id="38" name="Rounded Rectangle 37"/>
          <p:cNvSpPr/>
          <p:nvPr/>
        </p:nvSpPr>
        <p:spPr>
          <a:xfrm>
            <a:off x="1850866" y="2518284"/>
            <a:ext cx="532562" cy="30256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100"/>
              <a:t>Clean</a:t>
            </a:r>
            <a:endParaRPr lang="en-GB" sz="110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37" y="1603882"/>
            <a:ext cx="1828804" cy="182880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52659" y="1185705"/>
            <a:ext cx="220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User Interaction:</a:t>
            </a:r>
            <a:endParaRPr lang="en-GB" b="1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25" y="5153779"/>
            <a:ext cx="379327" cy="37932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951" y="5151770"/>
            <a:ext cx="379327" cy="37932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936" y="5151770"/>
            <a:ext cx="379327" cy="37932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6998" y="2300497"/>
            <a:ext cx="885925" cy="61249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8149" y="2902575"/>
            <a:ext cx="1076325" cy="67627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6174" y="2915855"/>
            <a:ext cx="940344" cy="6629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7379" y="3612053"/>
            <a:ext cx="807095" cy="98004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4474" y="3612053"/>
            <a:ext cx="692594" cy="97734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855316" y="1185222"/>
            <a:ext cx="54091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/>
              <a:t>Users will interact with a robot using phone app/</a:t>
            </a:r>
            <a:r>
              <a:rPr lang="en-IE" b="1" err="1"/>
              <a:t>webUI</a:t>
            </a:r>
            <a:endParaRPr lang="en-IE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/>
              <a:t>Robot will clean a room based on a User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/>
              <a:t>Charging points available in Room I &amp; II and Docking 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/>
              <a:t>Live Blockchain transaction log and service progress presented on TV and mobile device</a:t>
            </a:r>
            <a:endParaRPr lang="en-GB" b="1"/>
          </a:p>
        </p:txBody>
      </p:sp>
      <p:sp>
        <p:nvSpPr>
          <p:cNvPr id="51" name="TextBox 50"/>
          <p:cNvSpPr txBox="1"/>
          <p:nvPr/>
        </p:nvSpPr>
        <p:spPr>
          <a:xfrm>
            <a:off x="257577" y="463639"/>
            <a:ext cx="11719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/>
              <a:t>HPE Discover 2017</a:t>
            </a:r>
            <a:endParaRPr lang="en-GB" sz="2400" b="1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" y="1616610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9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850" y="2780185"/>
            <a:ext cx="2197435" cy="219743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1595739"/>
            <a:ext cx="5723708" cy="4199754"/>
            <a:chOff x="2871320" y="2025902"/>
            <a:chExt cx="5358526" cy="33758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563" y="4520854"/>
              <a:ext cx="793755" cy="79375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304" y="2025902"/>
              <a:ext cx="793755" cy="79375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304" y="4608001"/>
              <a:ext cx="793755" cy="79375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563" y="2025902"/>
              <a:ext cx="793755" cy="79375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409" y="2819657"/>
              <a:ext cx="1828804" cy="1828804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3811318" y="2707105"/>
              <a:ext cx="796091" cy="21039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3903486" y="4648461"/>
              <a:ext cx="617293" cy="26927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6528312" y="2707105"/>
              <a:ext cx="703992" cy="16669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504083" y="4648461"/>
              <a:ext cx="647363" cy="33250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871320" y="2827115"/>
              <a:ext cx="1029806" cy="437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400" b="1">
                  <a:latin typeface="Arial" panose="020B0604020202020204" pitchFamily="34" charset="0"/>
                  <a:cs typeface="Arial" panose="020B0604020202020204" pitchFamily="34" charset="0"/>
                </a:rPr>
                <a:t>Service Provider</a:t>
              </a:r>
              <a:endParaRPr lang="en-GB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32304" y="2967980"/>
              <a:ext cx="992803" cy="437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400" b="1">
                  <a:latin typeface="Arial" panose="020B0604020202020204" pitchFamily="34" charset="0"/>
                  <a:cs typeface="Arial" panose="020B0604020202020204" pitchFamily="34" charset="0"/>
                </a:rPr>
                <a:t>Electricity Provider</a:t>
              </a:r>
              <a:endParaRPr lang="en-GB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28799" y="4139123"/>
              <a:ext cx="1201047" cy="437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400" b="1">
                  <a:latin typeface="Arial" panose="020B0604020202020204" pitchFamily="34" charset="0"/>
                  <a:cs typeface="Arial" panose="020B0604020202020204" pitchFamily="34" charset="0"/>
                </a:rPr>
                <a:t>Blockchain Provider</a:t>
              </a:r>
              <a:endParaRPr lang="en-GB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29494" y="4083450"/>
              <a:ext cx="769891" cy="437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400" b="1">
                  <a:latin typeface="Arial" panose="020B0604020202020204" pitchFamily="34" charset="0"/>
                  <a:cs typeface="Arial" panose="020B0604020202020204" pitchFamily="34" charset="0"/>
                </a:rPr>
                <a:t>End User</a:t>
              </a:r>
              <a:endParaRPr lang="en-GB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79572" y="2473589"/>
              <a:ext cx="196712" cy="259941"/>
            </a:xfrm>
            <a:prstGeom prst="rect">
              <a:avLst/>
            </a:prstGeom>
          </p:spPr>
        </p:pic>
        <p:pic>
          <p:nvPicPr>
            <p:cNvPr id="20" name="Picture 2" descr="Image result for bitcoin icon"/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928" y="2827115"/>
              <a:ext cx="150871" cy="150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Image result for bitcoin icon"/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8492" y="2873796"/>
              <a:ext cx="150871" cy="150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Image result for bitcoin icon"/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9908" y="4791727"/>
              <a:ext cx="150871" cy="150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Image result for bitcoin icon"/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8179" y="4854007"/>
              <a:ext cx="150871" cy="150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Related image"/>
            <p:cNvPicPr>
              <a:picLocks noChangeAspect="1" noChangeArrowheads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2239" y="2042554"/>
              <a:ext cx="831242" cy="831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9104" y="2513025"/>
              <a:ext cx="237290" cy="23729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248" y="4320346"/>
              <a:ext cx="328115" cy="32811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3793" y="4576527"/>
              <a:ext cx="245006" cy="245006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92" y="4183865"/>
            <a:ext cx="793755" cy="79375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411" y="2780185"/>
            <a:ext cx="793755" cy="79375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93" y="2780186"/>
            <a:ext cx="793755" cy="79375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411" y="4183866"/>
            <a:ext cx="793755" cy="7937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642" y="1465370"/>
            <a:ext cx="1167511" cy="11675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96" y="1465370"/>
            <a:ext cx="1167511" cy="11675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919" y="881615"/>
            <a:ext cx="1167511" cy="1167511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>
            <a:off x="9938761" y="3334030"/>
            <a:ext cx="968514" cy="0"/>
          </a:xfrm>
          <a:prstGeom prst="straightConnector1">
            <a:avLst/>
          </a:prstGeom>
          <a:noFill/>
          <a:ln w="53975">
            <a:solidFill>
              <a:srgbClr val="00A982"/>
            </a:solidFill>
            <a:tailEnd type="triangle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947290" y="4732595"/>
            <a:ext cx="968514" cy="0"/>
          </a:xfrm>
          <a:prstGeom prst="straightConnector1">
            <a:avLst/>
          </a:prstGeom>
          <a:noFill/>
          <a:ln w="53975">
            <a:solidFill>
              <a:srgbClr val="00A98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010166" y="3334030"/>
            <a:ext cx="968514" cy="0"/>
          </a:xfrm>
          <a:prstGeom prst="straightConnector1">
            <a:avLst/>
          </a:prstGeom>
          <a:noFill/>
          <a:ln w="53975">
            <a:solidFill>
              <a:srgbClr val="00A98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9938761" y="4729076"/>
            <a:ext cx="968514" cy="0"/>
          </a:xfrm>
          <a:prstGeom prst="straightConnector1">
            <a:avLst/>
          </a:prstGeom>
          <a:noFill/>
          <a:ln w="53975">
            <a:solidFill>
              <a:srgbClr val="00A982"/>
            </a:solidFill>
            <a:tailEnd type="triangle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Plus 39"/>
          <p:cNvSpPr/>
          <p:nvPr/>
        </p:nvSpPr>
        <p:spPr>
          <a:xfrm>
            <a:off x="8742496" y="5057193"/>
            <a:ext cx="570291" cy="629270"/>
          </a:xfrm>
          <a:prstGeom prst="mathPlus">
            <a:avLst/>
          </a:prstGeom>
          <a:solidFill>
            <a:srgbClr val="05B5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Plus 40"/>
          <p:cNvSpPr/>
          <p:nvPr/>
        </p:nvSpPr>
        <p:spPr>
          <a:xfrm>
            <a:off x="8589868" y="1976638"/>
            <a:ext cx="570291" cy="615855"/>
          </a:xfrm>
          <a:prstGeom prst="mathPlus">
            <a:avLst/>
          </a:prstGeom>
          <a:solidFill>
            <a:srgbClr val="05B5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9970145" y="3620789"/>
            <a:ext cx="115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>
                <a:latin typeface="Arial" panose="020B0604020202020204" pitchFamily="34" charset="0"/>
                <a:cs typeface="Arial" panose="020B0604020202020204" pitchFamily="34" charset="0"/>
              </a:rPr>
              <a:t>Legal Contract</a:t>
            </a:r>
            <a:endParaRPr lang="en-GB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753430" y="766354"/>
            <a:ext cx="1499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>
                <a:latin typeface="Arial" panose="020B0604020202020204" pitchFamily="34" charset="0"/>
                <a:cs typeface="Arial" panose="020B0604020202020204" pitchFamily="34" charset="0"/>
              </a:rPr>
              <a:t>Centralized System</a:t>
            </a:r>
            <a:endParaRPr lang="en-GB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582309" y="5890959"/>
            <a:ext cx="115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>
                <a:latin typeface="Arial" panose="020B0604020202020204" pitchFamily="34" charset="0"/>
                <a:cs typeface="Arial" panose="020B0604020202020204" pitchFamily="34" charset="0"/>
              </a:rPr>
              <a:t>Bank</a:t>
            </a: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398" y="5371828"/>
            <a:ext cx="1407595" cy="140759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103653" y="304689"/>
            <a:ext cx="1553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/>
              <a:t>Blockchain</a:t>
            </a:r>
            <a:endParaRPr lang="en-GB" sz="2400" b="1"/>
          </a:p>
        </p:txBody>
      </p:sp>
      <p:sp>
        <p:nvSpPr>
          <p:cNvPr id="49" name="TextBox 48"/>
          <p:cNvSpPr txBox="1"/>
          <p:nvPr/>
        </p:nvSpPr>
        <p:spPr>
          <a:xfrm>
            <a:off x="9418498" y="302556"/>
            <a:ext cx="1556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/>
              <a:t>Traditional</a:t>
            </a:r>
            <a:endParaRPr lang="en-GB" sz="2400" b="1"/>
          </a:p>
        </p:txBody>
      </p:sp>
    </p:spTree>
    <p:extLst>
      <p:ext uri="{BB962C8B-B14F-4D97-AF65-F5344CB8AC3E}">
        <p14:creationId xmlns:p14="http://schemas.microsoft.com/office/powerpoint/2010/main" val="216596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623206"/>
              </p:ext>
            </p:extLst>
          </p:nvPr>
        </p:nvGraphicFramePr>
        <p:xfrm>
          <a:off x="1820657" y="1295231"/>
          <a:ext cx="8641396" cy="4754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20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E" sz="1400"/>
                        <a:t>Blockchain Way</a:t>
                      </a:r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/>
                        <a:t>Traditional Way</a:t>
                      </a:r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kern="1200">
                          <a:effectLst/>
                        </a:rPr>
                        <a:t>Decentralized</a:t>
                      </a:r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>
                          <a:effectLst/>
                        </a:rPr>
                        <a:t>Centralized</a:t>
                      </a:r>
                      <a:endParaRPr lang="en-GB" sz="14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kern="1200">
                          <a:effectLst/>
                        </a:rPr>
                        <a:t>Multiparty trust</a:t>
                      </a:r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>
                          <a:effectLst/>
                        </a:rPr>
                        <a:t>Must trust the operator</a:t>
                      </a:r>
                      <a:endParaRPr lang="en-GB" sz="14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kern="1200">
                          <a:effectLst/>
                        </a:rPr>
                        <a:t>Shared ownership</a:t>
                      </a:r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>
                          <a:effectLst/>
                        </a:rPr>
                        <a:t>Proprietary silos of ownership</a:t>
                      </a:r>
                      <a:endParaRPr lang="en-GB" sz="14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kern="1200">
                          <a:effectLst/>
                        </a:rPr>
                        <a:t>Certifiable immutability by design</a:t>
                      </a:r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>
                          <a:effectLst/>
                        </a:rPr>
                        <a:t>Rely on external tools for integrity</a:t>
                      </a:r>
                      <a:endParaRPr lang="en-GB" sz="14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kern="1200">
                          <a:effectLst/>
                        </a:rPr>
                        <a:t>Embedded, low cost, fast payment</a:t>
                      </a:r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>
                          <a:effectLst/>
                        </a:rPr>
                        <a:t>Rely on third-party payment systems</a:t>
                      </a:r>
                      <a:endParaRPr lang="en-GB" sz="14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kern="1200">
                          <a:effectLst/>
                        </a:rPr>
                        <a:t>Ecosystem simplification</a:t>
                      </a:r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>
                          <a:effectLst/>
                        </a:rPr>
                        <a:t>Multiple heterogeneous systems</a:t>
                      </a:r>
                      <a:endParaRPr lang="en-GB" sz="14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kern="1200">
                          <a:effectLst/>
                        </a:rPr>
                        <a:t>Expandability of entity types</a:t>
                      </a:r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>
                          <a:effectLst/>
                        </a:rPr>
                        <a:t>Complex addition of entity types</a:t>
                      </a:r>
                      <a:endParaRPr lang="en-GB" sz="14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kern="1200">
                          <a:effectLst/>
                        </a:rPr>
                        <a:t>Shared, transparent code</a:t>
                      </a:r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>
                          <a:effectLst/>
                        </a:rPr>
                        <a:t>Private, non-transparent logic</a:t>
                      </a:r>
                      <a:endParaRPr lang="en-GB" sz="14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kern="1200">
                          <a:effectLst/>
                        </a:rPr>
                        <a:t>Native authorization available</a:t>
                      </a:r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>
                          <a:effectLst/>
                        </a:rPr>
                        <a:t>Rely on external authorization mechanisms</a:t>
                      </a:r>
                      <a:endParaRPr lang="en-GB" sz="14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kern="1200">
                          <a:effectLst/>
                        </a:rPr>
                        <a:t>Enhanced traceability and auditability</a:t>
                      </a:r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>
                          <a:effectLst/>
                        </a:rPr>
                        <a:t>Rely on external auditing tools</a:t>
                      </a:r>
                      <a:endParaRPr lang="en-GB" sz="14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kern="1200">
                          <a:effectLst/>
                        </a:rPr>
                        <a:t>Smart contracts</a:t>
                      </a:r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>
                          <a:effectLst/>
                        </a:rPr>
                        <a:t>Static, 1-to-1, legal contracts</a:t>
                      </a:r>
                      <a:endParaRPr lang="en-GB" sz="14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kern="1200">
                          <a:effectLst/>
                        </a:rPr>
                        <a:t>Transparent transactions</a:t>
                      </a:r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>
                          <a:effectLst/>
                        </a:rPr>
                        <a:t>Non-transparent transactions</a:t>
                      </a:r>
                      <a:endParaRPr lang="en-GB" sz="14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67459" y="605307"/>
            <a:ext cx="171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/>
              <a:t>Comparison</a:t>
            </a:r>
            <a:endParaRPr lang="en-GB" sz="2400" b="1"/>
          </a:p>
        </p:txBody>
      </p:sp>
    </p:spTree>
    <p:extLst>
      <p:ext uri="{BB962C8B-B14F-4D97-AF65-F5344CB8AC3E}">
        <p14:creationId xmlns:p14="http://schemas.microsoft.com/office/powerpoint/2010/main" val="2270296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02576" y="248749"/>
            <a:ext cx="10515600" cy="639045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Proposed Transactions (Smart Contracts)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000" y="6430868"/>
            <a:ext cx="533399" cy="232147"/>
          </a:xfrm>
        </p:spPr>
        <p:txBody>
          <a:bodyPr/>
          <a:lstStyle/>
          <a:p>
            <a:fld id="{B016F8AB-BCEA-4347-8BA6-BE776009BC89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20511" y="1848924"/>
            <a:ext cx="1799129" cy="14010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52" y="1689272"/>
            <a:ext cx="439669" cy="4396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13568" y="2103174"/>
            <a:ext cx="130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/>
              <a:t>Sales</a:t>
            </a:r>
            <a:endParaRPr lang="en-GB" sz="2400" b="1"/>
          </a:p>
        </p:txBody>
      </p:sp>
      <p:sp>
        <p:nvSpPr>
          <p:cNvPr id="9" name="TextBox 8"/>
          <p:cNvSpPr txBox="1"/>
          <p:nvPr/>
        </p:nvSpPr>
        <p:spPr>
          <a:xfrm>
            <a:off x="4484335" y="1848924"/>
            <a:ext cx="1799129" cy="14010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76" y="1689272"/>
            <a:ext cx="439669" cy="4396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7392" y="2049612"/>
            <a:ext cx="1459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/>
              <a:t>Electricity (EU-SP)</a:t>
            </a:r>
            <a:endParaRPr lang="en-GB" sz="2400" b="1"/>
          </a:p>
        </p:txBody>
      </p:sp>
      <p:sp>
        <p:nvSpPr>
          <p:cNvPr id="12" name="TextBox 11"/>
          <p:cNvSpPr txBox="1"/>
          <p:nvPr/>
        </p:nvSpPr>
        <p:spPr>
          <a:xfrm>
            <a:off x="7748159" y="1848924"/>
            <a:ext cx="1799129" cy="14010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13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200" y="1689272"/>
            <a:ext cx="439669" cy="4396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41216" y="2050495"/>
            <a:ext cx="146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/>
              <a:t>Electricity (SP-EP)</a:t>
            </a:r>
            <a:endParaRPr lang="en-GB" sz="2400" b="1"/>
          </a:p>
        </p:txBody>
      </p:sp>
      <p:sp>
        <p:nvSpPr>
          <p:cNvPr id="15" name="TextBox 14"/>
          <p:cNvSpPr txBox="1"/>
          <p:nvPr/>
        </p:nvSpPr>
        <p:spPr>
          <a:xfrm>
            <a:off x="980902" y="3591098"/>
            <a:ext cx="28082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100" b="1">
                <a:latin typeface="Arial" panose="020B0604020202020204" pitchFamily="34" charset="0"/>
                <a:cs typeface="Arial" panose="020B0604020202020204" pitchFamily="34" charset="0"/>
              </a:rPr>
              <a:t>Between User and Service Provider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100" b="1">
                <a:latin typeface="Arial" panose="020B0604020202020204" pitchFamily="34" charset="0"/>
                <a:cs typeface="Arial" panose="020B0604020202020204" pitchFamily="34" charset="0"/>
              </a:rPr>
              <a:t>Describes Following Conditions: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100" b="1">
                <a:latin typeface="Arial" panose="020B0604020202020204" pitchFamily="34" charset="0"/>
                <a:cs typeface="Arial" panose="020B0604020202020204" pitchFamily="34" charset="0"/>
              </a:rPr>
              <a:t>Price per Minute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100" b="1">
                <a:latin typeface="Arial" panose="020B0604020202020204" pitchFamily="34" charset="0"/>
                <a:cs typeface="Arial" panose="020B0604020202020204" pitchFamily="34" charset="0"/>
              </a:rPr>
              <a:t>Duration of Cleaning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100" b="1">
                <a:latin typeface="Arial" panose="020B0604020202020204" pitchFamily="34" charset="0"/>
                <a:cs typeface="Arial" panose="020B0604020202020204" pitchFamily="34" charset="0"/>
              </a:rPr>
              <a:t>Job Completion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100" b="1">
                <a:latin typeface="Arial" panose="020B0604020202020204" pitchFamily="34" charset="0"/>
                <a:cs typeface="Arial" panose="020B0604020202020204" pitchFamily="34" charset="0"/>
              </a:rPr>
              <a:t>Transaction 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100" b="1">
                <a:latin typeface="Arial" panose="020B0604020202020204" pitchFamily="34" charset="0"/>
                <a:cs typeface="Arial" panose="020B0604020202020204" pitchFamily="34" charset="0"/>
              </a:rPr>
              <a:t>Robot 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100" b="1">
                <a:latin typeface="Arial" panose="020B0604020202020204" pitchFamily="34" charset="0"/>
                <a:cs typeface="Arial" panose="020B0604020202020204" pitchFamily="34" charset="0"/>
              </a:rPr>
              <a:t>User 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100" b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43704" y="3591098"/>
            <a:ext cx="267846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100" b="1">
                <a:latin typeface="Arial" panose="020B0604020202020204" pitchFamily="34" charset="0"/>
                <a:cs typeface="Arial" panose="020B0604020202020204" pitchFamily="34" charset="0"/>
              </a:rPr>
              <a:t>Between User and Service Provider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100" b="1">
                <a:latin typeface="Arial" panose="020B0604020202020204" pitchFamily="34" charset="0"/>
                <a:cs typeface="Arial" panose="020B0604020202020204" pitchFamily="34" charset="0"/>
              </a:rPr>
              <a:t>Describes Following Conditions: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100" b="1">
                <a:latin typeface="Arial" panose="020B0604020202020204" pitchFamily="34" charset="0"/>
                <a:cs typeface="Arial" panose="020B0604020202020204" pitchFamily="34" charset="0"/>
              </a:rPr>
              <a:t>Electricity Cost / kW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100" b="1">
                <a:latin typeface="Arial" panose="020B0604020202020204" pitchFamily="34" charset="0"/>
                <a:cs typeface="Arial" panose="020B0604020202020204" pitchFamily="34" charset="0"/>
              </a:rPr>
              <a:t>Duration of Charging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100" b="1">
                <a:latin typeface="Arial" panose="020B0604020202020204" pitchFamily="34" charset="0"/>
                <a:cs typeface="Arial" panose="020B0604020202020204" pitchFamily="34" charset="0"/>
              </a:rPr>
              <a:t>Battery Level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100" b="1">
                <a:latin typeface="Arial" panose="020B0604020202020204" pitchFamily="34" charset="0"/>
                <a:cs typeface="Arial" panose="020B0604020202020204" pitchFamily="34" charset="0"/>
              </a:rPr>
              <a:t>Transaction 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100" b="1">
                <a:latin typeface="Arial" panose="020B0604020202020204" pitchFamily="34" charset="0"/>
                <a:cs typeface="Arial" panose="020B0604020202020204" pitchFamily="34" charset="0"/>
              </a:rPr>
              <a:t>Robot 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100" b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1"/>
            <a:endParaRPr lang="en-IE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1591" y="3588764"/>
            <a:ext cx="29004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100" b="1">
                <a:latin typeface="Arial" panose="020B0604020202020204" pitchFamily="34" charset="0"/>
                <a:cs typeface="Arial" panose="020B0604020202020204" pitchFamily="34" charset="0"/>
              </a:rPr>
              <a:t>Between Service and Electricity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100" b="1">
                <a:latin typeface="Arial" panose="020B0604020202020204" pitchFamily="34" charset="0"/>
                <a:cs typeface="Arial" panose="020B0604020202020204" pitchFamily="34" charset="0"/>
              </a:rPr>
              <a:t>Describes Following Conditions: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100" b="1">
                <a:latin typeface="Arial" panose="020B0604020202020204" pitchFamily="34" charset="0"/>
                <a:cs typeface="Arial" panose="020B0604020202020204" pitchFamily="34" charset="0"/>
              </a:rPr>
              <a:t>Electricity Cost / kW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100" b="1">
                <a:latin typeface="Arial" panose="020B0604020202020204" pitchFamily="34" charset="0"/>
                <a:cs typeface="Arial" panose="020B0604020202020204" pitchFamily="34" charset="0"/>
              </a:rPr>
              <a:t>Duration of Charging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100" b="1">
                <a:latin typeface="Arial" panose="020B0604020202020204" pitchFamily="34" charset="0"/>
                <a:cs typeface="Arial" panose="020B0604020202020204" pitchFamily="34" charset="0"/>
              </a:rPr>
              <a:t>Battery Level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100" b="1">
                <a:latin typeface="Arial" panose="020B0604020202020204" pitchFamily="34" charset="0"/>
                <a:cs typeface="Arial" panose="020B0604020202020204" pitchFamily="34" charset="0"/>
              </a:rPr>
              <a:t>Transaction 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100" b="1">
                <a:latin typeface="Arial" panose="020B0604020202020204" pitchFamily="34" charset="0"/>
                <a:cs typeface="Arial" panose="020B0604020202020204" pitchFamily="34" charset="0"/>
              </a:rPr>
              <a:t>Robot 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1100" b="1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1"/>
            <a:endParaRPr lang="en-IE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5968" y="2255574"/>
            <a:ext cx="130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>
                <a:solidFill>
                  <a:schemeClr val="bg1"/>
                </a:solidFill>
              </a:rPr>
              <a:t>Sales</a:t>
            </a:r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9792" y="2202012"/>
            <a:ext cx="1459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>
                <a:solidFill>
                  <a:schemeClr val="bg1"/>
                </a:solidFill>
              </a:rPr>
              <a:t>Electricity (EU-SP)</a:t>
            </a:r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93616" y="2202895"/>
            <a:ext cx="146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>
                <a:solidFill>
                  <a:schemeClr val="bg1"/>
                </a:solidFill>
              </a:rPr>
              <a:t>Electricity (SP-EP)</a:t>
            </a:r>
            <a:endParaRPr lang="en-GB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02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2732" y="450761"/>
            <a:ext cx="10779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/>
              <a:t>Blockchain Resources</a:t>
            </a:r>
            <a:endParaRPr lang="en-GB" sz="4000" b="1"/>
          </a:p>
        </p:txBody>
      </p:sp>
      <p:sp>
        <p:nvSpPr>
          <p:cNvPr id="5" name="TextBox 4"/>
          <p:cNvSpPr txBox="1"/>
          <p:nvPr/>
        </p:nvSpPr>
        <p:spPr>
          <a:xfrm>
            <a:off x="772732" y="1532586"/>
            <a:ext cx="81652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err="1"/>
              <a:t>Ehtereum</a:t>
            </a:r>
            <a:r>
              <a:rPr lang="en-IE"/>
              <a:t> - </a:t>
            </a:r>
            <a:r>
              <a:rPr lang="en-IE">
                <a:hlinkClick r:id="rId2"/>
              </a:rPr>
              <a:t>https://www.ethereum.org/</a:t>
            </a:r>
            <a:endParaRPr lang="en-IE"/>
          </a:p>
          <a:p>
            <a:r>
              <a:rPr lang="en-IE" err="1"/>
              <a:t>Hyperledger</a:t>
            </a:r>
            <a:r>
              <a:rPr lang="en-IE"/>
              <a:t> - </a:t>
            </a:r>
            <a:r>
              <a:rPr lang="en-IE">
                <a:hlinkClick r:id="rId2"/>
              </a:rPr>
              <a:t>https://www.ethereum.org/</a:t>
            </a:r>
            <a:endParaRPr lang="en-IE"/>
          </a:p>
          <a:p>
            <a:r>
              <a:rPr lang="en-IE"/>
              <a:t>Parity </a:t>
            </a:r>
            <a:r>
              <a:rPr lang="en-IE" err="1"/>
              <a:t>Ethereum</a:t>
            </a:r>
            <a:r>
              <a:rPr lang="en-IE"/>
              <a:t> Client - </a:t>
            </a:r>
            <a:r>
              <a:rPr lang="en-IE">
                <a:hlinkClick r:id="rId3"/>
              </a:rPr>
              <a:t>https://parity.io/</a:t>
            </a:r>
            <a:endParaRPr lang="en-IE"/>
          </a:p>
          <a:p>
            <a:r>
              <a:rPr lang="en-IE"/>
              <a:t>Bitcoin - </a:t>
            </a:r>
            <a:r>
              <a:rPr lang="en-IE">
                <a:hlinkClick r:id="rId4"/>
              </a:rPr>
              <a:t>https://bitcoin.org/en/</a:t>
            </a:r>
            <a:endParaRPr lang="en-IE"/>
          </a:p>
          <a:p>
            <a:r>
              <a:rPr lang="en-IE"/>
              <a:t>Block Explorer - </a:t>
            </a:r>
            <a:r>
              <a:rPr lang="en-IE">
                <a:hlinkClick r:id="rId5"/>
              </a:rPr>
              <a:t>https://blockexplorer.com/</a:t>
            </a:r>
            <a:endParaRPr lang="en-IE"/>
          </a:p>
          <a:p>
            <a:r>
              <a:rPr lang="en-IE" err="1"/>
              <a:t>EthStats</a:t>
            </a:r>
            <a:r>
              <a:rPr lang="en-IE"/>
              <a:t> - </a:t>
            </a:r>
            <a:r>
              <a:rPr lang="en-IE">
                <a:hlinkClick r:id="rId6"/>
              </a:rPr>
              <a:t>https://ethstats.net/</a:t>
            </a:r>
            <a:endParaRPr lang="en-IE"/>
          </a:p>
          <a:p>
            <a:r>
              <a:rPr lang="en-IE" err="1"/>
              <a:t>EtherScan</a:t>
            </a:r>
            <a:r>
              <a:rPr lang="en-IE"/>
              <a:t> - </a:t>
            </a:r>
            <a:r>
              <a:rPr lang="en-IE">
                <a:hlinkClick r:id="rId7"/>
              </a:rPr>
              <a:t>https://etherscan.io/</a:t>
            </a:r>
            <a:endParaRPr lang="en-IE"/>
          </a:p>
          <a:p>
            <a:endParaRPr lang="en-IE"/>
          </a:p>
          <a:p>
            <a:endParaRPr lang="en-IE"/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467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631" y="3505200"/>
            <a:ext cx="9456737" cy="2286000"/>
          </a:xfrm>
        </p:spPr>
        <p:txBody>
          <a:bodyPr/>
          <a:lstStyle/>
          <a:p>
            <a:r>
              <a:rPr lang="en-IE"/>
              <a:t>Thank You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8050" y="5105400"/>
            <a:ext cx="9031897" cy="1371600"/>
          </a:xfrm>
        </p:spPr>
        <p:txBody>
          <a:bodyPr/>
          <a:lstStyle/>
          <a:p>
            <a:r>
              <a:rPr lang="en-IE"/>
              <a:t>Jonas and Mateusz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27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8053" y="2309602"/>
            <a:ext cx="9472014" cy="1116178"/>
          </a:xfrm>
        </p:spPr>
        <p:txBody>
          <a:bodyPr/>
          <a:lstStyle/>
          <a:p>
            <a:r>
              <a:rPr lang="en-US" sz="2400"/>
              <a:t>A blockchain is a </a:t>
            </a:r>
            <a:r>
              <a:rPr lang="en-US" sz="2400" b="1">
                <a:solidFill>
                  <a:srgbClr val="FFFF00"/>
                </a:solidFill>
              </a:rPr>
              <a:t>decentralized</a:t>
            </a:r>
            <a:r>
              <a:rPr lang="en-US" sz="2400"/>
              <a:t>, public database that can record transactions in a verifiable and permanent way in a trustless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/>
          </a:p>
          <a:p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3213" y="381000"/>
            <a:ext cx="9456737" cy="1860494"/>
          </a:xfrm>
        </p:spPr>
        <p:txBody>
          <a:bodyPr/>
          <a:lstStyle/>
          <a:p>
            <a:r>
              <a:rPr lang="en-US"/>
              <a:t>What is Blockchain?</a:t>
            </a:r>
          </a:p>
        </p:txBody>
      </p:sp>
      <p:sp>
        <p:nvSpPr>
          <p:cNvPr id="2" name="Rectangle 1"/>
          <p:cNvSpPr/>
          <p:nvPr/>
        </p:nvSpPr>
        <p:spPr>
          <a:xfrm>
            <a:off x="4389234" y="4308359"/>
            <a:ext cx="5810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Peer to peer network of nodes without central authority</a:t>
            </a:r>
          </a:p>
        </p:txBody>
      </p:sp>
      <p:pic>
        <p:nvPicPr>
          <p:cNvPr id="7" name="Picture 2" descr="Image result for blockch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560" y="906890"/>
            <a:ext cx="2755962" cy="8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peer to pe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1" y="3257929"/>
            <a:ext cx="2836822" cy="293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85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8053" y="2309602"/>
            <a:ext cx="9031897" cy="1371600"/>
          </a:xfrm>
        </p:spPr>
        <p:txBody>
          <a:bodyPr/>
          <a:lstStyle/>
          <a:p>
            <a:r>
              <a:rPr lang="en-US" sz="2400"/>
              <a:t>A blockchain is a decentralized, </a:t>
            </a:r>
            <a:r>
              <a:rPr lang="en-US" sz="2400" b="1">
                <a:solidFill>
                  <a:srgbClr val="FFFF00"/>
                </a:solidFill>
              </a:rPr>
              <a:t>public</a:t>
            </a:r>
            <a:r>
              <a:rPr lang="en-US" sz="2400"/>
              <a:t> database that can record transactions in a verifiable and permanent way in a trustless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/>
          </a:p>
          <a:p>
            <a:endParaRPr lang="en-GB" sz="240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3213" y="381000"/>
            <a:ext cx="9456737" cy="1860494"/>
          </a:xfrm>
        </p:spPr>
        <p:txBody>
          <a:bodyPr/>
          <a:lstStyle/>
          <a:p>
            <a:r>
              <a:rPr lang="en-US"/>
              <a:t>What is Blockchain?</a:t>
            </a:r>
          </a:p>
        </p:txBody>
      </p:sp>
      <p:pic>
        <p:nvPicPr>
          <p:cNvPr id="1026" name="Picture 2" descr="Image result for blockch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560" y="906890"/>
            <a:ext cx="2755962" cy="8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788" y="3771175"/>
            <a:ext cx="348529" cy="348529"/>
          </a:xfrm>
          <a:prstGeom prst="rect">
            <a:avLst/>
          </a:prstGeom>
          <a:solidFill>
            <a:srgbClr val="425563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316" y="4609375"/>
            <a:ext cx="348529" cy="348529"/>
          </a:xfrm>
          <a:prstGeom prst="rect">
            <a:avLst/>
          </a:prstGeom>
          <a:solidFill>
            <a:srgbClr val="425563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71" y="5454304"/>
            <a:ext cx="348529" cy="348529"/>
          </a:xfrm>
          <a:prstGeom prst="rect">
            <a:avLst/>
          </a:prstGeom>
          <a:solidFill>
            <a:srgbClr val="425563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42" y="4610564"/>
            <a:ext cx="348529" cy="348529"/>
          </a:xfrm>
          <a:prstGeom prst="rect">
            <a:avLst/>
          </a:prstGeom>
          <a:solidFill>
            <a:srgbClr val="425563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71" y="3749310"/>
            <a:ext cx="348529" cy="348529"/>
          </a:xfrm>
          <a:prstGeom prst="rect">
            <a:avLst/>
          </a:prstGeom>
          <a:solidFill>
            <a:srgbClr val="425563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787" y="5447575"/>
            <a:ext cx="348529" cy="348529"/>
          </a:xfrm>
          <a:prstGeom prst="rect">
            <a:avLst/>
          </a:prstGeom>
          <a:solidFill>
            <a:srgbClr val="425563"/>
          </a:solidFill>
        </p:spPr>
      </p:pic>
      <p:sp>
        <p:nvSpPr>
          <p:cNvPr id="2" name="TextBox 1"/>
          <p:cNvSpPr txBox="1"/>
          <p:nvPr/>
        </p:nvSpPr>
        <p:spPr>
          <a:xfrm>
            <a:off x="4327792" y="4183474"/>
            <a:ext cx="6031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Every participant of a blockchain network can obtain a copy of all data in the blockchain</a:t>
            </a:r>
          </a:p>
          <a:p>
            <a:endParaRPr lang="en-GB" sz="2400"/>
          </a:p>
        </p:txBody>
      </p:sp>
      <p:pic>
        <p:nvPicPr>
          <p:cNvPr id="16" name="Picture 4" descr="Image result for peer to pe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33" y="3317710"/>
            <a:ext cx="2836822" cy="293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008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8053" y="2309602"/>
            <a:ext cx="9031897" cy="1371600"/>
          </a:xfrm>
        </p:spPr>
        <p:txBody>
          <a:bodyPr/>
          <a:lstStyle/>
          <a:p>
            <a:r>
              <a:rPr lang="en-US" sz="2400"/>
              <a:t>A blockchain is a public, decentralized database that can record transactions in a verifiable and </a:t>
            </a:r>
            <a:r>
              <a:rPr lang="en-US" sz="2400" b="1">
                <a:solidFill>
                  <a:srgbClr val="FFFF00"/>
                </a:solidFill>
              </a:rPr>
              <a:t>permanent</a:t>
            </a:r>
            <a:r>
              <a:rPr lang="en-US" sz="2400"/>
              <a:t> way in a trustless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/>
          </a:p>
          <a:p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3213" y="381000"/>
            <a:ext cx="9456737" cy="1860494"/>
          </a:xfrm>
        </p:spPr>
        <p:txBody>
          <a:bodyPr/>
          <a:lstStyle/>
          <a:p>
            <a:r>
              <a:rPr lang="en-US"/>
              <a:t>What is Blockchain?</a:t>
            </a:r>
          </a:p>
        </p:txBody>
      </p:sp>
      <p:sp>
        <p:nvSpPr>
          <p:cNvPr id="6" name="CustomShape 3"/>
          <p:cNvSpPr/>
          <p:nvPr/>
        </p:nvSpPr>
        <p:spPr>
          <a:xfrm>
            <a:off x="2462067" y="4210462"/>
            <a:ext cx="1872000" cy="1440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/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TX 1
TX 2</a:t>
            </a:r>
          </a:p>
        </p:txBody>
      </p:sp>
      <p:sp>
        <p:nvSpPr>
          <p:cNvPr id="7" name="Line 7"/>
          <p:cNvSpPr/>
          <p:nvPr/>
        </p:nvSpPr>
        <p:spPr>
          <a:xfrm flipH="1">
            <a:off x="4345218" y="4930462"/>
            <a:ext cx="720000" cy="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sp>
      <p:sp>
        <p:nvSpPr>
          <p:cNvPr id="9" name="CustomShape 4"/>
          <p:cNvSpPr/>
          <p:nvPr/>
        </p:nvSpPr>
        <p:spPr>
          <a:xfrm>
            <a:off x="5031765" y="4228732"/>
            <a:ext cx="1800000" cy="1440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/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TX 3
TX 4
TX 5</a:t>
            </a:r>
          </a:p>
        </p:txBody>
      </p:sp>
      <p:sp>
        <p:nvSpPr>
          <p:cNvPr id="10" name="Line 7"/>
          <p:cNvSpPr/>
          <p:nvPr/>
        </p:nvSpPr>
        <p:spPr>
          <a:xfrm flipH="1">
            <a:off x="6865218" y="4930462"/>
            <a:ext cx="720000" cy="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sp>
      <p:sp>
        <p:nvSpPr>
          <p:cNvPr id="11" name="CustomShape 5"/>
          <p:cNvSpPr/>
          <p:nvPr/>
        </p:nvSpPr>
        <p:spPr>
          <a:xfrm>
            <a:off x="7585218" y="4228732"/>
            <a:ext cx="1800000" cy="1440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/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TX 6</a:t>
            </a:r>
          </a:p>
        </p:txBody>
      </p:sp>
      <p:pic>
        <p:nvPicPr>
          <p:cNvPr id="12" name="Picture 2" descr="Image result for blockch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560" y="906890"/>
            <a:ext cx="2755962" cy="8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01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Image result for peer to pe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602" y="3321088"/>
            <a:ext cx="2836822" cy="293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8053" y="2309602"/>
            <a:ext cx="9031897" cy="943378"/>
          </a:xfrm>
        </p:spPr>
        <p:txBody>
          <a:bodyPr/>
          <a:lstStyle/>
          <a:p>
            <a:r>
              <a:rPr lang="en-US" sz="2400"/>
              <a:t>A blockchain is a decentralized, public database that can record transactions in a verifiable and permanent way in a </a:t>
            </a:r>
            <a:r>
              <a:rPr lang="en-US" sz="2400" b="1">
                <a:solidFill>
                  <a:srgbClr val="FFFF00"/>
                </a:solidFill>
              </a:rPr>
              <a:t>trustless</a:t>
            </a:r>
            <a:r>
              <a:rPr lang="en-US" sz="2400"/>
              <a:t>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/>
          </a:p>
          <a:p>
            <a:endParaRPr lang="en-GB" sz="240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3213" y="381000"/>
            <a:ext cx="9456737" cy="1860494"/>
          </a:xfrm>
        </p:spPr>
        <p:txBody>
          <a:bodyPr/>
          <a:lstStyle/>
          <a:p>
            <a:r>
              <a:rPr lang="en-US"/>
              <a:t>What is Blockchain?</a:t>
            </a:r>
          </a:p>
        </p:txBody>
      </p:sp>
      <p:pic>
        <p:nvPicPr>
          <p:cNvPr id="7" name="Picture 6"/>
          <p:cNvPicPr/>
          <p:nvPr/>
        </p:nvPicPr>
        <p:blipFill>
          <a:blip r:embed="rId4"/>
          <a:stretch/>
        </p:blipFill>
        <p:spPr>
          <a:xfrm>
            <a:off x="2017511" y="3600650"/>
            <a:ext cx="475920" cy="47592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/>
          <a:stretch/>
        </p:blipFill>
        <p:spPr>
          <a:xfrm>
            <a:off x="2017511" y="5538671"/>
            <a:ext cx="475920" cy="47592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9" name="Picture 8"/>
          <p:cNvPicPr/>
          <p:nvPr/>
        </p:nvPicPr>
        <p:blipFill>
          <a:blip r:embed="rId4"/>
          <a:stretch/>
        </p:blipFill>
        <p:spPr>
          <a:xfrm>
            <a:off x="3860295" y="4656132"/>
            <a:ext cx="475920" cy="47592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</p:pic>
      <p:pic>
        <p:nvPicPr>
          <p:cNvPr id="10" name="Picture 2" descr="Image result for blockcha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560" y="906890"/>
            <a:ext cx="2755962" cy="8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>
            <p:extLst>
              <p:ext uri="{D42A27DB-BD31-4B8C-83A1-F6EECF244321}">
                <p14:modId xmlns:p14="http://schemas.microsoft.com/office/powerpoint/2010/main" val="658705007"/>
              </p:ext>
            </p:extLst>
          </p:nvPr>
        </p:nvSpPr>
        <p:spPr>
          <a:xfrm>
            <a:off x="5031581" y="4232074"/>
            <a:ext cx="6482132" cy="156966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400"/>
              <a:t>Miners verify the transactions and us</a:t>
            </a:r>
            <a:r>
              <a:rPr lang="en-US" sz="2400">
                <a:solidFill>
                  <a:srgbClr val="FFFFFF"/>
                </a:solidFill>
              </a:rPr>
              <a:t>e a</a:t>
            </a:r>
            <a:r>
              <a:rPr lang="en-US" sz="2400">
                <a:solidFill>
                  <a:srgbClr val="FFFF00"/>
                </a:solidFill>
              </a:rPr>
              <a:t> consensus</a:t>
            </a:r>
            <a:r>
              <a:rPr lang="en-US" sz="2400"/>
              <a:t> </a:t>
            </a:r>
            <a:r>
              <a:rPr lang="en-US" sz="2400">
                <a:solidFill>
                  <a:srgbClr val="FFFF00"/>
                </a:solidFill>
              </a:rPr>
              <a:t>algorithm </a:t>
            </a:r>
            <a:r>
              <a:rPr lang="en-US" sz="2400"/>
              <a:t>to agree on the state of the system</a:t>
            </a:r>
          </a:p>
          <a:p>
            <a:endParaRPr lang="en-US" sz="2400"/>
          </a:p>
          <a:p>
            <a:r>
              <a:rPr lang="en-US" sz="2400"/>
              <a:t>Miners usually get paid a fee for their work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0499" y="242887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8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3" y="381000"/>
            <a:ext cx="11609745" cy="2286000"/>
          </a:xfrm>
        </p:spPr>
        <p:txBody>
          <a:bodyPr/>
          <a:lstStyle/>
          <a:p>
            <a:pPr algn="ctr"/>
            <a:r>
              <a:rPr lang="en-IE"/>
              <a:t>Bitcoin</a:t>
            </a:r>
            <a:br>
              <a:rPr lang="en-IE"/>
            </a:br>
            <a:endParaRPr lang="en-GB"/>
          </a:p>
        </p:txBody>
      </p:sp>
      <p:pic>
        <p:nvPicPr>
          <p:cNvPr id="2050" name="Picture 2" descr="Image result for bitco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361" y="1565682"/>
            <a:ext cx="1341448" cy="13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3669" y="3237411"/>
            <a:ext cx="83256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/>
              <a:t>Decentralized Digital Currency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Created 2009 by an unidentified entity under the pseudonym Satoshi </a:t>
            </a:r>
            <a:r>
              <a:rPr lang="en-US" sz="2400" err="1"/>
              <a:t>Nakamoto</a:t>
            </a: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As of today all bitcoins in existence are worth $20 Billion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/>
              <a:t>Can be traded for real cash at online exchanges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Major companies (Microsoft, Stripe, Virgin etc.) accept bitcoins as payment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405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3" y="381000"/>
            <a:ext cx="11558229" cy="2286000"/>
          </a:xfrm>
        </p:spPr>
        <p:txBody>
          <a:bodyPr/>
          <a:lstStyle/>
          <a:p>
            <a:pPr algn="ctr"/>
            <a:r>
              <a:rPr lang="en-IE"/>
              <a:t>Bitcoin – The Dark Side</a:t>
            </a:r>
            <a:br>
              <a:rPr lang="en-IE"/>
            </a:b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73669" y="3569463"/>
            <a:ext cx="8003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Currency of choice for cybercriminals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Ransomware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Silk 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Slow: 10 – 60 minutes to validate a transaction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Consensus algorithm wastes a lot of energy</a:t>
            </a:r>
          </a:p>
        </p:txBody>
      </p:sp>
      <p:pic>
        <p:nvPicPr>
          <p:cNvPr id="1026" name="Picture 2" descr="Image result for bitcoin logo bl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914" y="2012830"/>
            <a:ext cx="3577196" cy="89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913" y="3504102"/>
            <a:ext cx="2743200" cy="207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37</Slides>
  <Notes>21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“The blockchain is the most important technology since the internet itself.”</vt:lpstr>
      <vt:lpstr>Blockchain</vt:lpstr>
      <vt:lpstr>What is Blockchain?</vt:lpstr>
      <vt:lpstr>What is Blockchain?</vt:lpstr>
      <vt:lpstr>What is Blockchain?</vt:lpstr>
      <vt:lpstr>What is Blockchain?</vt:lpstr>
      <vt:lpstr>What is Blockchain?</vt:lpstr>
      <vt:lpstr>Bitcoin </vt:lpstr>
      <vt:lpstr>Bitcoin – The Dark Side </vt:lpstr>
      <vt:lpstr>Bitcoin Miners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Blockchain Consensus Algorithms</vt:lpstr>
      <vt:lpstr>Second Generation Blockchains </vt:lpstr>
      <vt:lpstr>Summary</vt:lpstr>
      <vt:lpstr>Smart Contracts</vt:lpstr>
      <vt:lpstr>PowerPoint Presentation</vt:lpstr>
      <vt:lpstr>Blockchain Consensus Algorithms</vt:lpstr>
      <vt:lpstr>Public Blockchain</vt:lpstr>
      <vt:lpstr>Private Blockchain</vt:lpstr>
      <vt:lpstr>Blockchain Use Cases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Proposed Transactions (Smart Contracts)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blockchain is the most important technology since the internet itself.”</dc:title>
  <cp:revision>1</cp:revision>
  <dcterms:modified xsi:type="dcterms:W3CDTF">2017-05-24T12:04:25Z</dcterms:modified>
</cp:coreProperties>
</file>